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handoutMasterIdLst>
    <p:handoutMasterId r:id="rId18"/>
  </p:handoutMasterIdLst>
  <p:sldIdLst>
    <p:sldId id="256" r:id="rId3"/>
    <p:sldId id="377" r:id="rId4"/>
    <p:sldId id="282" r:id="rId5"/>
    <p:sldId id="269" r:id="rId7"/>
    <p:sldId id="270" r:id="rId8"/>
    <p:sldId id="272" r:id="rId9"/>
    <p:sldId id="387" r:id="rId10"/>
    <p:sldId id="388" r:id="rId11"/>
    <p:sldId id="305" r:id="rId12"/>
    <p:sldId id="306" r:id="rId13"/>
    <p:sldId id="308" r:id="rId14"/>
    <p:sldId id="320" r:id="rId15"/>
    <p:sldId id="389" r:id="rId16"/>
    <p:sldId id="311" r:id="rId17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6aceafce-8833-4f08-9386-9dc7e1e0c04b}">
          <p14:sldIdLst>
            <p14:sldId id="256"/>
            <p14:sldId id="377"/>
            <p14:sldId id="282"/>
            <p14:sldId id="269"/>
            <p14:sldId id="270"/>
            <p14:sldId id="272"/>
            <p14:sldId id="387"/>
            <p14:sldId id="388"/>
            <p14:sldId id="305"/>
            <p14:sldId id="306"/>
            <p14:sldId id="308"/>
            <p14:sldId id="320"/>
            <p14:sldId id="389"/>
            <p14:sldId id="31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93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9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9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9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9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5BF48-7191-4AF9-AF66-5971C45899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0660" y="1279525"/>
            <a:ext cx="6141156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D88F4C6D-3810-4557-BD22-1B5EB669E608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E374D-6E28-41D4-B529-E46F9BB595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E374D-6E28-41D4-B529-E46F9BB595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5BF48-7191-4AF9-AF66-5971C45899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D65A9-A18D-4424-9E45-36E8BE967D4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0660" y="1279525"/>
            <a:ext cx="6141156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08965">
              <a:defRPr/>
            </a:pPr>
            <a:fld id="{4B636076-A19B-40B1-9348-53EEF495B45E}" type="slidenum">
              <a:rPr lang="zh-CN" altLang="en-US" smtClean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</a:rPr>
            </a:fld>
            <a:endParaRPr lang="zh-CN" altLang="en-US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590692" y="3848714"/>
            <a:ext cx="5981296" cy="1134233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90693" y="5363283"/>
            <a:ext cx="7321407" cy="612731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1163300" y="5669648"/>
            <a:ext cx="457200" cy="11883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620500" y="6134100"/>
            <a:ext cx="571500" cy="723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4288743"/>
            <a:ext cx="10515600" cy="1298575"/>
          </a:xfrm>
        </p:spPr>
        <p:txBody>
          <a:bodyPr anchor="t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8200" y="321733"/>
            <a:ext cx="10515600" cy="39269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文本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2"/>
          <p:cNvSpPr/>
          <p:nvPr/>
        </p:nvSpPr>
        <p:spPr>
          <a:xfrm rot="10800000">
            <a:off x="-13827" y="0"/>
            <a:ext cx="10277970" cy="6862932"/>
          </a:xfrm>
          <a:custGeom>
            <a:avLst/>
            <a:gdLst>
              <a:gd name="connsiteX0" fmla="*/ 0 w 9690847"/>
              <a:gd name="connsiteY0" fmla="*/ 0 h 6858000"/>
              <a:gd name="connsiteX1" fmla="*/ 9690847 w 9690847"/>
              <a:gd name="connsiteY1" fmla="*/ 0 h 6858000"/>
              <a:gd name="connsiteX2" fmla="*/ 9690847 w 9690847"/>
              <a:gd name="connsiteY2" fmla="*/ 6858000 h 6858000"/>
              <a:gd name="connsiteX3" fmla="*/ 0 w 9690847"/>
              <a:gd name="connsiteY3" fmla="*/ 6858000 h 6858000"/>
              <a:gd name="connsiteX4" fmla="*/ 0 w 9690847"/>
              <a:gd name="connsiteY4" fmla="*/ 0 h 6858000"/>
              <a:gd name="connsiteX0-1" fmla="*/ 0 w 9690847"/>
              <a:gd name="connsiteY0-2" fmla="*/ 0 h 6858000"/>
              <a:gd name="connsiteX1-3" fmla="*/ 9690847 w 9690847"/>
              <a:gd name="connsiteY1-4" fmla="*/ 0 h 6858000"/>
              <a:gd name="connsiteX2-5" fmla="*/ 9690847 w 9690847"/>
              <a:gd name="connsiteY2-6" fmla="*/ 6858000 h 6858000"/>
              <a:gd name="connsiteX3-7" fmla="*/ 8162365 w 9690847"/>
              <a:gd name="connsiteY3-8" fmla="*/ 6844553 h 6858000"/>
              <a:gd name="connsiteX4-9" fmla="*/ 0 w 9690847"/>
              <a:gd name="connsiteY4-10" fmla="*/ 0 h 6858000"/>
              <a:gd name="connsiteX0-11" fmla="*/ 0 w 9690847"/>
              <a:gd name="connsiteY0-12" fmla="*/ 0 h 6862932"/>
              <a:gd name="connsiteX1-13" fmla="*/ 9690847 w 9690847"/>
              <a:gd name="connsiteY1-14" fmla="*/ 0 h 6862932"/>
              <a:gd name="connsiteX2-15" fmla="*/ 9690847 w 9690847"/>
              <a:gd name="connsiteY2-16" fmla="*/ 6858000 h 6862932"/>
              <a:gd name="connsiteX3-17" fmla="*/ 8162365 w 9690847"/>
              <a:gd name="connsiteY3-18" fmla="*/ 6862932 h 6862932"/>
              <a:gd name="connsiteX4-19" fmla="*/ 0 w 9690847"/>
              <a:gd name="connsiteY4-20" fmla="*/ 0 h 6862932"/>
              <a:gd name="connsiteX0-21" fmla="*/ 0 w 10548097"/>
              <a:gd name="connsiteY0-22" fmla="*/ 0 h 6874362"/>
              <a:gd name="connsiteX1-23" fmla="*/ 10548097 w 10548097"/>
              <a:gd name="connsiteY1-24" fmla="*/ 11430 h 6874362"/>
              <a:gd name="connsiteX2-25" fmla="*/ 10548097 w 10548097"/>
              <a:gd name="connsiteY2-26" fmla="*/ 6869430 h 6874362"/>
              <a:gd name="connsiteX3-27" fmla="*/ 9019615 w 10548097"/>
              <a:gd name="connsiteY3-28" fmla="*/ 6874362 h 6874362"/>
              <a:gd name="connsiteX4-29" fmla="*/ 0 w 10548097"/>
              <a:gd name="connsiteY4-30" fmla="*/ 0 h 6874362"/>
              <a:gd name="connsiteX0-31" fmla="*/ 0 w 8650717"/>
              <a:gd name="connsiteY0-32" fmla="*/ 0 h 6874362"/>
              <a:gd name="connsiteX1-33" fmla="*/ 8650717 w 8650717"/>
              <a:gd name="connsiteY1-34" fmla="*/ 11430 h 6874362"/>
              <a:gd name="connsiteX2-35" fmla="*/ 8650717 w 8650717"/>
              <a:gd name="connsiteY2-36" fmla="*/ 6869430 h 6874362"/>
              <a:gd name="connsiteX3-37" fmla="*/ 7122235 w 8650717"/>
              <a:gd name="connsiteY3-38" fmla="*/ 6874362 h 6874362"/>
              <a:gd name="connsiteX4-39" fmla="*/ 0 w 8650717"/>
              <a:gd name="connsiteY4-40" fmla="*/ 0 h 6874362"/>
              <a:gd name="connsiteX0-41" fmla="*/ 0 w 9313657"/>
              <a:gd name="connsiteY0-42" fmla="*/ 0 h 6862932"/>
              <a:gd name="connsiteX1-43" fmla="*/ 9313657 w 9313657"/>
              <a:gd name="connsiteY1-44" fmla="*/ 0 h 6862932"/>
              <a:gd name="connsiteX2-45" fmla="*/ 9313657 w 9313657"/>
              <a:gd name="connsiteY2-46" fmla="*/ 6858000 h 6862932"/>
              <a:gd name="connsiteX3-47" fmla="*/ 7785175 w 9313657"/>
              <a:gd name="connsiteY3-48" fmla="*/ 6862932 h 6862932"/>
              <a:gd name="connsiteX4-49" fmla="*/ 0 w 9313657"/>
              <a:gd name="connsiteY4-50" fmla="*/ 0 h 686293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313657" h="6862932">
                <a:moveTo>
                  <a:pt x="0" y="0"/>
                </a:moveTo>
                <a:lnTo>
                  <a:pt x="9313657" y="0"/>
                </a:lnTo>
                <a:lnTo>
                  <a:pt x="9313657" y="6858000"/>
                </a:lnTo>
                <a:lnTo>
                  <a:pt x="7785175" y="686293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794500" y="5669648"/>
            <a:ext cx="457200" cy="11883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7251700" y="6134100"/>
            <a:ext cx="571500" cy="723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直角三角形 8"/>
          <p:cNvSpPr/>
          <p:nvPr/>
        </p:nvSpPr>
        <p:spPr>
          <a:xfrm rot="16200000">
            <a:off x="10255739" y="4923305"/>
            <a:ext cx="1945566" cy="1928756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直角三角形 9"/>
          <p:cNvSpPr/>
          <p:nvPr/>
        </p:nvSpPr>
        <p:spPr>
          <a:xfrm rot="5400000">
            <a:off x="-21199" y="7371"/>
            <a:ext cx="1706384" cy="1691641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993" y="2393086"/>
            <a:ext cx="5632307" cy="3741014"/>
          </a:xfrm>
        </p:spPr>
        <p:txBody>
          <a:bodyPr>
            <a:normAutofit/>
          </a:bodyPr>
          <a:lstStyle>
            <a:lvl1pPr algn="l">
              <a:defRPr sz="60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4165200" cy="1600200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457200"/>
            <a:ext cx="61704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3" Type="http://schemas.openxmlformats.org/officeDocument/2006/relationships/notesSlide" Target="../notesSlides/notesSlide6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67.xml"/><Relationship Id="rId10" Type="http://schemas.openxmlformats.org/officeDocument/2006/relationships/tags" Target="../tags/tag66.xml"/><Relationship Id="rId1" Type="http://schemas.openxmlformats.org/officeDocument/2006/relationships/tags" Target="../tags/tag57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72.xml"/><Relationship Id="rId5" Type="http://schemas.openxmlformats.org/officeDocument/2006/relationships/image" Target="../media/image8.jpeg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79.xml"/><Relationship Id="rId7" Type="http://schemas.openxmlformats.org/officeDocument/2006/relationships/image" Target="../media/image9.png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0" Type="http://schemas.openxmlformats.org/officeDocument/2006/relationships/notesSlide" Target="../notesSlides/notesSlide7.xml"/><Relationship Id="rId1" Type="http://schemas.openxmlformats.org/officeDocument/2006/relationships/tags" Target="../tags/tag7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80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tags" Target="../tags/tag86.xml"/><Relationship Id="rId7" Type="http://schemas.openxmlformats.org/officeDocument/2006/relationships/image" Target="../media/image11.jpeg"/><Relationship Id="rId6" Type="http://schemas.openxmlformats.org/officeDocument/2006/relationships/image" Target="../media/image10.png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1" Type="http://schemas.openxmlformats.org/officeDocument/2006/relationships/notesSlide" Target="../notesSlides/notesSlide8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81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.xml"/><Relationship Id="rId2" Type="http://schemas.openxmlformats.org/officeDocument/2006/relationships/image" Target="../media/image3.jpeg"/><Relationship Id="rId1" Type="http://schemas.openxmlformats.org/officeDocument/2006/relationships/tags" Target="../tags/tag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14.xml"/><Relationship Id="rId5" Type="http://schemas.openxmlformats.org/officeDocument/2006/relationships/image" Target="../media/image4.jpeg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8" Type="http://schemas.openxmlformats.org/officeDocument/2006/relationships/notesSlide" Target="../notesSlides/notesSlide2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30.xml"/><Relationship Id="rId15" Type="http://schemas.openxmlformats.org/officeDocument/2006/relationships/tags" Target="../tags/tag29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tags" Target="../tags/tag24.xml"/><Relationship Id="rId1" Type="http://schemas.openxmlformats.org/officeDocument/2006/relationships/tags" Target="../tags/tag15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tags" Target="../tags/tag37.xml"/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6" Type="http://schemas.openxmlformats.org/officeDocument/2006/relationships/notesSlide" Target="../notesSlides/notesSlide3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43.xml"/><Relationship Id="rId13" Type="http://schemas.openxmlformats.org/officeDocument/2006/relationships/tags" Target="../tags/tag42.xml"/><Relationship Id="rId12" Type="http://schemas.openxmlformats.org/officeDocument/2006/relationships/tags" Target="../tags/tag41.xml"/><Relationship Id="rId11" Type="http://schemas.openxmlformats.org/officeDocument/2006/relationships/tags" Target="../tags/tag40.xml"/><Relationship Id="rId10" Type="http://schemas.openxmlformats.org/officeDocument/2006/relationships/tags" Target="../tags/tag39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48.xml"/><Relationship Id="rId5" Type="http://schemas.openxmlformats.org/officeDocument/2006/relationships/image" Target="../media/image6.jpeg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0.xml"/><Relationship Id="rId1" Type="http://schemas.openxmlformats.org/officeDocument/2006/relationships/tags" Target="../tags/tag4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标题 10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3206892" y="1671934"/>
            <a:ext cx="5981296" cy="1134233"/>
          </a:xfrm>
        </p:spPr>
        <p:txBody>
          <a:bodyPr>
            <a:noAutofit/>
          </a:bodyPr>
          <a:p>
            <a:pPr>
              <a:lnSpc>
                <a:spcPct val="120000"/>
              </a:lnSpc>
            </a:pPr>
            <a:r>
              <a:rPr lang="en-US" altLang="zh-CN" sz="4400">
                <a:solidFill>
                  <a:schemeClr val="bg1"/>
                </a:solidFill>
                <a:sym typeface="+mn-lt"/>
              </a:rPr>
              <a:t>  </a:t>
            </a:r>
            <a:r>
              <a:rPr lang="zh-CN" altLang="en-US" sz="4400">
                <a:solidFill>
                  <a:schemeClr val="bg1"/>
                </a:solidFill>
                <a:sym typeface="+mn-lt"/>
              </a:rPr>
              <a:t>公共租赁住房保障</a:t>
            </a:r>
            <a:endParaRPr lang="zh-CN" altLang="en-US" sz="4400">
              <a:solidFill>
                <a:schemeClr val="bg1"/>
              </a:solidFill>
              <a:sym typeface="+mn-lt"/>
            </a:endParaRPr>
          </a:p>
        </p:txBody>
      </p:sp>
      <p:sp>
        <p:nvSpPr>
          <p:cNvPr id="12" name="副标题 11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867043" y="3296358"/>
            <a:ext cx="7321407" cy="612731"/>
          </a:xfrm>
        </p:spPr>
        <p:txBody>
          <a:bodyPr>
            <a:normAutofit/>
          </a:bodyPr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altLang="zh-CN" sz="2000">
                <a:solidFill>
                  <a:schemeClr val="bg1"/>
                </a:solidFill>
                <a:sym typeface="+mn-lt"/>
              </a:rPr>
              <a:t>        </a:t>
            </a:r>
            <a:r>
              <a:rPr lang="zh-CN" altLang="en-US" sz="2000">
                <a:solidFill>
                  <a:schemeClr val="bg1"/>
                </a:solidFill>
                <a:sym typeface="+mn-lt"/>
              </a:rPr>
              <a:t>武汉开发区（汉南区）住房和城乡建设局（住房保障所）</a:t>
            </a:r>
            <a:endParaRPr lang="zh-CN" altLang="en-US" sz="2000">
              <a:solidFill>
                <a:schemeClr val="bg1"/>
              </a:solidFill>
              <a:sym typeface="+mn-lt"/>
            </a:endParaRPr>
          </a:p>
        </p:txBody>
      </p:sp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590692" y="1201538"/>
            <a:ext cx="3543300" cy="1692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>
            <a:normAutofit/>
          </a:bodyPr>
          <a:p>
            <a:pPr>
              <a:lnSpc>
                <a:spcPct val="120000"/>
              </a:lnSpc>
            </a:pPr>
            <a:endParaRPr lang="zh-CN" altLang="en-US" sz="8000" b="1" dirty="0">
              <a:solidFill>
                <a:schemeClr val="accent4"/>
              </a:solidFill>
              <a:cs typeface="+mn-ea"/>
              <a:sym typeface="+mn-lt"/>
            </a:endParaRPr>
          </a:p>
        </p:txBody>
      </p:sp>
    </p:spTree>
    <p:custDataLst>
      <p:tags r:id="rId4"/>
    </p:custData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文本框 61"/>
          <p:cNvSpPr txBox="1"/>
          <p:nvPr>
            <p:custDataLst>
              <p:tags r:id="rId1"/>
            </p:custDataLst>
          </p:nvPr>
        </p:nvSpPr>
        <p:spPr>
          <a:xfrm>
            <a:off x="3850934" y="2233413"/>
            <a:ext cx="3465863" cy="46724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ym typeface="+mn-lt"/>
              </a:rPr>
              <a:t>申报条件</a:t>
            </a:r>
            <a:endParaRPr lang="zh-CN" altLang="en-US" sz="2000" b="1" dirty="0">
              <a:sym typeface="+mn-lt"/>
            </a:endParaRPr>
          </a:p>
        </p:txBody>
      </p:sp>
      <p:cxnSp>
        <p:nvCxnSpPr>
          <p:cNvPr id="63" name="直接连接符 62"/>
          <p:cNvCxnSpPr/>
          <p:nvPr>
            <p:custDataLst>
              <p:tags r:id="rId2"/>
            </p:custDataLst>
          </p:nvPr>
        </p:nvCxnSpPr>
        <p:spPr>
          <a:xfrm>
            <a:off x="7340660" y="2475891"/>
            <a:ext cx="3064694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矩形 64"/>
          <p:cNvSpPr/>
          <p:nvPr>
            <p:custDataLst>
              <p:tags r:id="rId3"/>
            </p:custDataLst>
          </p:nvPr>
        </p:nvSpPr>
        <p:spPr>
          <a:xfrm>
            <a:off x="10595701" y="2215442"/>
            <a:ext cx="467249" cy="46724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sym typeface="+mn-lt"/>
              </a:rPr>
              <a:t>10</a:t>
            </a:r>
            <a:endParaRPr lang="en-US">
              <a:solidFill>
                <a:schemeClr val="bg1"/>
              </a:solidFill>
              <a:sym typeface="+mn-lt"/>
            </a:endParaRPr>
          </a:p>
        </p:txBody>
      </p:sp>
      <p:sp>
        <p:nvSpPr>
          <p:cNvPr id="106" name="文本框 105"/>
          <p:cNvSpPr txBox="1"/>
          <p:nvPr>
            <p:custDataLst>
              <p:tags r:id="rId4"/>
            </p:custDataLst>
          </p:nvPr>
        </p:nvSpPr>
        <p:spPr>
          <a:xfrm>
            <a:off x="3850934" y="3305858"/>
            <a:ext cx="3465863" cy="46724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ym typeface="+mn-lt"/>
              </a:rPr>
              <a:t>申请流程</a:t>
            </a:r>
            <a:endParaRPr lang="zh-CN" altLang="en-US" sz="2000" b="1" dirty="0">
              <a:sym typeface="+mn-lt"/>
            </a:endParaRPr>
          </a:p>
        </p:txBody>
      </p:sp>
      <p:cxnSp>
        <p:nvCxnSpPr>
          <p:cNvPr id="107" name="直接连接符 106"/>
          <p:cNvCxnSpPr/>
          <p:nvPr>
            <p:custDataLst>
              <p:tags r:id="rId5"/>
            </p:custDataLst>
          </p:nvPr>
        </p:nvCxnSpPr>
        <p:spPr>
          <a:xfrm>
            <a:off x="7340660" y="3548336"/>
            <a:ext cx="3064694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矩形 107"/>
          <p:cNvSpPr/>
          <p:nvPr>
            <p:custDataLst>
              <p:tags r:id="rId6"/>
            </p:custDataLst>
          </p:nvPr>
        </p:nvSpPr>
        <p:spPr>
          <a:xfrm>
            <a:off x="10595701" y="3287887"/>
            <a:ext cx="467249" cy="46724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sym typeface="+mn-lt"/>
              </a:rPr>
              <a:t>11</a:t>
            </a:r>
            <a:endParaRPr lang="en-US">
              <a:solidFill>
                <a:schemeClr val="bg1"/>
              </a:solidFill>
              <a:sym typeface="+mn-lt"/>
            </a:endParaRPr>
          </a:p>
        </p:txBody>
      </p:sp>
      <p:sp>
        <p:nvSpPr>
          <p:cNvPr id="20" name="任意多边形 19"/>
          <p:cNvSpPr/>
          <p:nvPr>
            <p:custDataLst>
              <p:tags r:id="rId7"/>
            </p:custDataLst>
          </p:nvPr>
        </p:nvSpPr>
        <p:spPr>
          <a:xfrm>
            <a:off x="0" y="3072964"/>
            <a:ext cx="3819760" cy="3787467"/>
          </a:xfrm>
          <a:custGeom>
            <a:avLst/>
            <a:gdLst>
              <a:gd name="connsiteX0" fmla="*/ 0 w 3819760"/>
              <a:gd name="connsiteY0" fmla="*/ 60419 h 3787467"/>
              <a:gd name="connsiteX1" fmla="*/ 3727048 w 3819760"/>
              <a:gd name="connsiteY1" fmla="*/ 3787467 h 3787467"/>
              <a:gd name="connsiteX2" fmla="*/ 0 w 3819760"/>
              <a:gd name="connsiteY2" fmla="*/ 3787467 h 3787467"/>
              <a:gd name="connsiteX3" fmla="*/ 281032 w 3819760"/>
              <a:gd name="connsiteY3" fmla="*/ 0 h 3787467"/>
              <a:gd name="connsiteX4" fmla="*/ 3819760 w 3819760"/>
              <a:gd name="connsiteY4" fmla="*/ 3538728 h 3787467"/>
              <a:gd name="connsiteX5" fmla="*/ 3686653 w 3819760"/>
              <a:gd name="connsiteY5" fmla="*/ 3538728 h 3787467"/>
              <a:gd name="connsiteX6" fmla="*/ 281032 w 3819760"/>
              <a:gd name="connsiteY6" fmla="*/ 133107 h 378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9760" h="3787467">
                <a:moveTo>
                  <a:pt x="0" y="60419"/>
                </a:moveTo>
                <a:lnTo>
                  <a:pt x="3727048" y="3787467"/>
                </a:lnTo>
                <a:lnTo>
                  <a:pt x="0" y="3787467"/>
                </a:lnTo>
                <a:close/>
                <a:moveTo>
                  <a:pt x="281032" y="0"/>
                </a:moveTo>
                <a:lnTo>
                  <a:pt x="3819760" y="3538728"/>
                </a:lnTo>
                <a:lnTo>
                  <a:pt x="3686653" y="3538728"/>
                </a:lnTo>
                <a:lnTo>
                  <a:pt x="281032" y="133107"/>
                </a:lnTo>
                <a:close/>
              </a:path>
            </a:pathLst>
          </a:cu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3203942" y="2233413"/>
            <a:ext cx="456645" cy="467249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altLang="zh-CN"/>
              <a:t>01 </a:t>
            </a:r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9"/>
            </p:custDataLst>
          </p:nvPr>
        </p:nvSpPr>
        <p:spPr>
          <a:xfrm>
            <a:off x="3203942" y="3305858"/>
            <a:ext cx="450303" cy="467249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altLang="zh-CN"/>
              <a:t>02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77190" y="525145"/>
            <a:ext cx="8049895" cy="9531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r>
              <a:rPr lang="zh-CN" altLang="en-US" sz="2800">
                <a:solidFill>
                  <a:schemeClr val="accent4"/>
                </a:solidFill>
                <a:effectLst/>
              </a:rPr>
              <a:t>无房新就业职工申请公租房保障的，申请与审核 程序如下：</a:t>
            </a:r>
            <a:endParaRPr lang="zh-CN" altLang="en-US" sz="2800">
              <a:solidFill>
                <a:schemeClr val="accent4"/>
              </a:solidFill>
              <a:effectLst/>
            </a:endParaRPr>
          </a:p>
        </p:txBody>
      </p:sp>
      <p:cxnSp>
        <p:nvCxnSpPr>
          <p:cNvPr id="16" name="直接连接符 15"/>
          <p:cNvCxnSpPr/>
          <p:nvPr>
            <p:custDataLst>
              <p:tags r:id="rId10"/>
            </p:custDataLst>
          </p:nvPr>
        </p:nvCxnSpPr>
        <p:spPr>
          <a:xfrm>
            <a:off x="514350" y="1047115"/>
            <a:ext cx="639889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1"/>
    </p:custData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任意多边形 27"/>
          <p:cNvSpPr/>
          <p:nvPr>
            <p:custDataLst>
              <p:tags r:id="rId1"/>
            </p:custDataLst>
          </p:nvPr>
        </p:nvSpPr>
        <p:spPr>
          <a:xfrm>
            <a:off x="310" y="2"/>
            <a:ext cx="1333499" cy="6857999"/>
          </a:xfrm>
          <a:custGeom>
            <a:avLst/>
            <a:gdLst>
              <a:gd name="connsiteX0" fmla="*/ 0 w 1333499"/>
              <a:gd name="connsiteY0" fmla="*/ 0 h 6857999"/>
              <a:gd name="connsiteX1" fmla="*/ 711726 w 1333499"/>
              <a:gd name="connsiteY1" fmla="*/ 0 h 6857999"/>
              <a:gd name="connsiteX2" fmla="*/ 806634 w 1333499"/>
              <a:gd name="connsiteY2" fmla="*/ 204820 h 6857999"/>
              <a:gd name="connsiteX3" fmla="*/ 1333499 w 1333499"/>
              <a:gd name="connsiteY3" fmla="*/ 3428999 h 6857999"/>
              <a:gd name="connsiteX4" fmla="*/ 806635 w 1333499"/>
              <a:gd name="connsiteY4" fmla="*/ 6653179 h 6857999"/>
              <a:gd name="connsiteX5" fmla="*/ 711726 w 1333499"/>
              <a:gd name="connsiteY5" fmla="*/ 6857999 h 6857999"/>
              <a:gd name="connsiteX6" fmla="*/ 0 w 1333499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3499" h="6857999">
                <a:moveTo>
                  <a:pt x="0" y="0"/>
                </a:moveTo>
                <a:lnTo>
                  <a:pt x="711726" y="0"/>
                </a:lnTo>
                <a:lnTo>
                  <a:pt x="806634" y="204820"/>
                </a:lnTo>
                <a:cubicBezTo>
                  <a:pt x="1128404" y="971182"/>
                  <a:pt x="1333499" y="2130969"/>
                  <a:pt x="1333499" y="3428999"/>
                </a:cubicBezTo>
                <a:cubicBezTo>
                  <a:pt x="1333499" y="4727031"/>
                  <a:pt x="1128404" y="5886817"/>
                  <a:pt x="806635" y="6653179"/>
                </a:cubicBezTo>
                <a:lnTo>
                  <a:pt x="711726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4"/>
          </a:solidFill>
        </p:spPr>
        <p:txBody>
          <a:bodyPr rot="0" spcFirstLastPara="0" vertOverflow="overflow" horzOverflow="overflow" vert="eaVert" wrap="square" lIns="91440" tIns="45720" rIns="504000" bIns="45720" numCol="1" spcCol="0" rtlCol="0" fromWordArt="0" anchor="ctr" anchorCtr="0" forceAA="0" compatLnSpc="1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新就业职工申请公租房保障</a:t>
            </a:r>
            <a:endParaRPr lang="zh-CN" altLang="en-US" sz="3200" dirty="0">
              <a:solidFill>
                <a:schemeClr val="bg1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25" name="矩形 24"/>
          <p:cNvSpPr/>
          <p:nvPr>
            <p:custDataLst>
              <p:tags r:id="rId2"/>
            </p:custDataLst>
          </p:nvPr>
        </p:nvSpPr>
        <p:spPr>
          <a:xfrm>
            <a:off x="1578610" y="1535430"/>
            <a:ext cx="5224145" cy="40652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 fontScale="80000"/>
          </a:bodyPr>
          <a:lstStyle/>
          <a:p>
            <a:pPr algn="just" fontAlgn="auto">
              <a:lnSpc>
                <a:spcPct val="200000"/>
              </a:lnSpc>
              <a:buClr>
                <a:schemeClr val="accent1"/>
              </a:buClr>
            </a:pP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（一）具有本市城镇户籍或者持有有效《武汉市居住证》；</a:t>
            </a:r>
            <a:endParaRPr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 fontAlgn="auto">
              <a:lnSpc>
                <a:spcPct val="200000"/>
              </a:lnSpc>
              <a:buClr>
                <a:schemeClr val="accent1"/>
              </a:buClr>
            </a:pP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（二）家庭人均可支配收入符合规定标准；</a:t>
            </a:r>
            <a:r>
              <a:rPr lang="zh-CN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（家庭上年度人均月收入低于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3000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元，单身居民低于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3500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元）</a:t>
            </a:r>
            <a:endParaRPr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 fontAlgn="auto">
              <a:lnSpc>
                <a:spcPct val="200000"/>
              </a:lnSpc>
              <a:buClr>
                <a:schemeClr val="accent1"/>
              </a:buClr>
            </a:pP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（三）本人及配偶、未成年子女在本市无房产，且3年内无房产 转移、注销记录；</a:t>
            </a:r>
            <a:endParaRPr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 fontAlgn="auto">
              <a:lnSpc>
                <a:spcPct val="200000"/>
              </a:lnSpc>
              <a:buClr>
                <a:schemeClr val="accent1"/>
              </a:buClr>
            </a:pP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（四）具有全日制大专及以上学历，毕业未满6年；</a:t>
            </a:r>
            <a:endParaRPr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 fontAlgn="auto">
              <a:lnSpc>
                <a:spcPct val="200000"/>
              </a:lnSpc>
              <a:buClr>
                <a:schemeClr val="accent1"/>
              </a:buClr>
            </a:pPr>
            <a:r>
              <a:rPr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（五）在我市正常缴纳社会保险费或者住房公积金。</a:t>
            </a:r>
            <a:endParaRPr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文本框 14" descr="7b0a20202020227461726765744d6f64756c65223a20226b6f6e6c696e65666f6e7473220a7d0a"/>
          <p:cNvSpPr txBox="1"/>
          <p:nvPr>
            <p:custDataLst>
              <p:tags r:id="rId3"/>
            </p:custDataLst>
          </p:nvPr>
        </p:nvSpPr>
        <p:spPr>
          <a:xfrm>
            <a:off x="1438275" y="546735"/>
            <a:ext cx="6799580" cy="709930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rmAutofit lnSpcReduction="20000"/>
          </a:bodyPr>
          <a:p>
            <a:pPr algn="ctr" defTabSz="685800"/>
            <a:r>
              <a:rPr sz="2335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无房新就业职工申请公租房保障的，应当同时 具备下列条件：</a:t>
            </a:r>
            <a:endParaRPr lang="zh-CN" altLang="en-US" sz="2335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cxnSp>
        <p:nvCxnSpPr>
          <p:cNvPr id="16" name="直接连接符 15"/>
          <p:cNvCxnSpPr/>
          <p:nvPr>
            <p:custDataLst>
              <p:tags r:id="rId4"/>
            </p:custDataLst>
          </p:nvPr>
        </p:nvCxnSpPr>
        <p:spPr>
          <a:xfrm>
            <a:off x="1578610" y="1256665"/>
            <a:ext cx="14859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3" name="图片 12" descr="&amp;pky8422183396&amp;2&amp;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108315" y="666115"/>
            <a:ext cx="3020060" cy="533590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直角三角形 36"/>
          <p:cNvSpPr/>
          <p:nvPr>
            <p:custDataLst>
              <p:tags r:id="rId1"/>
            </p:custDataLst>
          </p:nvPr>
        </p:nvSpPr>
        <p:spPr>
          <a:xfrm flipH="1">
            <a:off x="0" y="5502910"/>
            <a:ext cx="12192000" cy="1355090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zh-CN" altLang="en-US" sz="3200">
              <a:solidFill>
                <a:srgbClr val="FFFFFF"/>
              </a:solidFill>
            </a:endParaRPr>
          </a:p>
        </p:txBody>
      </p:sp>
      <p:sp>
        <p:nvSpPr>
          <p:cNvPr id="38" name="直角三角形 37"/>
          <p:cNvSpPr/>
          <p:nvPr>
            <p:custDataLst>
              <p:tags r:id="rId2"/>
            </p:custDataLst>
          </p:nvPr>
        </p:nvSpPr>
        <p:spPr>
          <a:xfrm>
            <a:off x="0" y="5459730"/>
            <a:ext cx="4191000" cy="139827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zh-CN" altLang="en-US" sz="3200">
              <a:solidFill>
                <a:srgbClr val="FFFFFF"/>
              </a:solidFill>
            </a:endParaRPr>
          </a:p>
        </p:txBody>
      </p:sp>
      <p:sp>
        <p:nvSpPr>
          <p:cNvPr id="39" name="矩形 38"/>
          <p:cNvSpPr/>
          <p:nvPr>
            <p:custDataLst>
              <p:tags r:id="rId3"/>
            </p:custDataLst>
          </p:nvPr>
        </p:nvSpPr>
        <p:spPr>
          <a:xfrm>
            <a:off x="831850" y="1654175"/>
            <a:ext cx="4596130" cy="35496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zh-CN" altLang="en-US" sz="3200">
              <a:solidFill>
                <a:srgbClr val="FFFFFF"/>
              </a:solidFill>
            </a:endParaRPr>
          </a:p>
        </p:txBody>
      </p:sp>
      <p:sp>
        <p:nvSpPr>
          <p:cNvPr id="49" name="矩形 48"/>
          <p:cNvSpPr/>
          <p:nvPr>
            <p:custDataLst>
              <p:tags r:id="rId4"/>
            </p:custDataLst>
          </p:nvPr>
        </p:nvSpPr>
        <p:spPr>
          <a:xfrm>
            <a:off x="0" y="3498"/>
            <a:ext cx="1015282" cy="7685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913765"/>
            <a:endParaRPr lang="zh-CN" altLang="en-US" sz="3735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56" name="文本框 55"/>
          <p:cNvSpPr txBox="1"/>
          <p:nvPr>
            <p:custDataLst>
              <p:tags r:id="rId5"/>
            </p:custDataLst>
          </p:nvPr>
        </p:nvSpPr>
        <p:spPr>
          <a:xfrm>
            <a:off x="1125285" y="62093"/>
            <a:ext cx="5191035" cy="666777"/>
          </a:xfrm>
          <a:prstGeom prst="rect">
            <a:avLst/>
          </a:prstGeom>
        </p:spPr>
        <p:txBody>
          <a:bodyPr wrap="square" lIns="90000" tIns="46800" rIns="90000" bIns="46800">
            <a:normAutofit/>
          </a:bodyPr>
          <a:lstStyle>
            <a:defPPr>
              <a:defRPr lang="zh-CN"/>
            </a:defPPr>
            <a:lvl1pPr>
              <a:defRPr sz="4000">
                <a:cs typeface="+mn-ea"/>
              </a:defRPr>
            </a:lvl1pPr>
          </a:lstStyle>
          <a:p>
            <a:pPr>
              <a:lnSpc>
                <a:spcPct val="110000"/>
              </a:lnSpc>
            </a:pPr>
            <a:r>
              <a:rPr lang="zh-CN" altLang="da-DK" sz="3200">
                <a:latin typeface="+mj-lt"/>
                <a:ea typeface="+mj-ea"/>
                <a:cs typeface="+mj-cs"/>
              </a:rPr>
              <a:t>新就业职工</a:t>
            </a:r>
            <a:r>
              <a:rPr lang="da-DK" altLang="zh-CN" sz="3200">
                <a:latin typeface="+mj-lt"/>
                <a:ea typeface="+mj-ea"/>
                <a:cs typeface="+mj-cs"/>
              </a:rPr>
              <a:t>申请流程</a:t>
            </a:r>
            <a:endParaRPr lang="da-DK" altLang="zh-CN" sz="3200">
              <a:latin typeface="+mj-lt"/>
              <a:ea typeface="+mj-ea"/>
              <a:cs typeface="+mj-cs"/>
            </a:endParaRPr>
          </a:p>
        </p:txBody>
      </p:sp>
      <p:cxnSp>
        <p:nvCxnSpPr>
          <p:cNvPr id="16" name="直接连接符 15"/>
          <p:cNvCxnSpPr/>
          <p:nvPr>
            <p:custDataLst>
              <p:tags r:id="rId6"/>
            </p:custDataLst>
          </p:nvPr>
        </p:nvCxnSpPr>
        <p:spPr>
          <a:xfrm>
            <a:off x="1177925" y="673100"/>
            <a:ext cx="16764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405" y="1430655"/>
            <a:ext cx="4528185" cy="35966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52755" y="851535"/>
            <a:ext cx="10843260" cy="5631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just" fontAlgn="auto">
              <a:lnSpc>
                <a:spcPct val="200000"/>
              </a:lnSpc>
              <a:buClr>
                <a:schemeClr val="accent1"/>
              </a:buClr>
              <a:buFont typeface="Wingdings" panose="05000000000000000000" charset="0"/>
              <a:buNone/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     （一）申请人经由所在用人单位统一向单位注册所在地街道 办事处提出申请。用人单位对申请人的工资收入和社会保险费、 住房公积金缴存情况进行核对汇总，确保其填报信息真实准确。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sym typeface="+mn-ea"/>
            </a:endParaRPr>
          </a:p>
          <a:p>
            <a:pPr indent="0" algn="just" fontAlgn="auto">
              <a:lnSpc>
                <a:spcPct val="200000"/>
              </a:lnSpc>
              <a:buClr>
                <a:schemeClr val="accent1"/>
              </a:buClr>
              <a:buFont typeface="Wingdings" panose="05000000000000000000" charset="0"/>
              <a:buNone/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     （二）街道办事处自受理申请之日起15个工作日内，就申请人 是否符合条件提出审核意见。经初审符合条件的，将申请人的基本情况和审核意见在其所在社区或者现工作单位公示7个工作日。公示期满且无异议的，街道办事处将申请资料和审核意见报 区住房保障房管部门。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sym typeface="+mn-ea"/>
            </a:endParaRPr>
          </a:p>
          <a:p>
            <a:pPr indent="0" algn="l" fontAlgn="auto">
              <a:lnSpc>
                <a:spcPct val="200000"/>
              </a:lnSpc>
              <a:buClr>
                <a:schemeClr val="accent1"/>
              </a:buClr>
              <a:buFont typeface="Wingdings" panose="05000000000000000000" charset="0"/>
              <a:buNone/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     （三）区住房保障房管部门自收到申请资料及审核意见之日起 7个工作日内，就申请人的家庭房产状况是否符合规定条件提出审核意见。经复审符合条件的，在所在区人民政府政务网站上公示7 个工作日，公示期满且无异议的，发放公租房保障资格证明；经复审 不符合条件的，区住房保障房管部门应当书面告知申请人并说明理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sym typeface="+mn-ea"/>
              </a:rPr>
              <a:t>由</a:t>
            </a:r>
            <a:b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altLang="zh-CN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custDataLst>
      <p:tags r:id="rId8"/>
    </p:custDataLst>
  </p:cSld>
  <p:clrMapOvr>
    <a:masterClrMapping/>
  </p:clrMapOvr>
  <p:transition>
    <p:pull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470" y="457200"/>
            <a:ext cx="9425940" cy="1193800"/>
          </a:xfrm>
        </p:spPr>
        <p:txBody>
          <a:bodyPr>
            <a:normAutofit/>
          </a:bodyPr>
          <a:p>
            <a:r>
              <a:rPr lang="en-US" altLang="zh-CN"/>
              <a:t>          </a:t>
            </a:r>
            <a:r>
              <a:rPr lang="zh-CN" altLang="en-US"/>
              <a:t>公共租赁住房货币化保障补贴计算方法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470" y="1546860"/>
            <a:ext cx="10832465" cy="4322445"/>
          </a:xfrm>
        </p:spPr>
        <p:txBody>
          <a:bodyPr/>
          <a:p>
            <a:pPr fontAlgn="auto">
              <a:lnSpc>
                <a:spcPts val="2800"/>
              </a:lnSpc>
            </a:pPr>
            <a:r>
              <a:rPr lang="zh-CN" altLang="en-US" sz="2400"/>
              <a:t>（一）补贴标准</a:t>
            </a:r>
            <a:endParaRPr lang="zh-CN" altLang="en-US" sz="2400"/>
          </a:p>
          <a:p>
            <a:r>
              <a:rPr lang="en-US" altLang="zh-CN" sz="2400"/>
              <a:t>        2024</a:t>
            </a:r>
            <a:r>
              <a:rPr lang="zh-CN" altLang="en-US" sz="2400"/>
              <a:t>年全市补贴标准为</a:t>
            </a:r>
            <a:r>
              <a:rPr lang="en-US" altLang="zh-CN" sz="2400"/>
              <a:t>25</a:t>
            </a:r>
            <a:r>
              <a:rPr lang="zh-CN" altLang="en-US" sz="2400"/>
              <a:t>元</a:t>
            </a:r>
            <a:r>
              <a:rPr lang="en-US" altLang="zh-CN" sz="2400"/>
              <a:t>/</a:t>
            </a:r>
            <a:r>
              <a:rPr lang="zh-CN" altLang="en-US" sz="2400"/>
              <a:t>平方米</a:t>
            </a:r>
            <a:r>
              <a:rPr lang="zh-CN" altLang="en-US" sz="2400">
                <a:sym typeface="+mn-ea"/>
              </a:rPr>
              <a:t>●</a:t>
            </a:r>
            <a:r>
              <a:rPr lang="zh-CN" altLang="en-US" sz="2400"/>
              <a:t>人●月。</a:t>
            </a:r>
            <a:endParaRPr lang="zh-CN" altLang="en-US" sz="2400"/>
          </a:p>
          <a:p>
            <a:r>
              <a:rPr lang="zh-CN" altLang="en-US" sz="2400"/>
              <a:t>（二）补贴面积</a:t>
            </a:r>
            <a:endParaRPr lang="zh-CN" altLang="en-US" sz="2400"/>
          </a:p>
          <a:p>
            <a:r>
              <a:rPr lang="en-US" altLang="zh-CN" sz="2400"/>
              <a:t>        </a:t>
            </a:r>
            <a:r>
              <a:rPr lang="zh-CN" altLang="en-US" sz="2400"/>
              <a:t>全市标准补贴面积为</a:t>
            </a:r>
            <a:r>
              <a:rPr lang="en-US" altLang="zh-CN" sz="2400"/>
              <a:t>16</a:t>
            </a:r>
            <a:r>
              <a:rPr lang="zh-CN" altLang="en-US" sz="2400"/>
              <a:t>平方米</a:t>
            </a:r>
            <a:r>
              <a:rPr lang="en-US" altLang="zh-CN" sz="2400"/>
              <a:t>/</a:t>
            </a:r>
            <a:r>
              <a:rPr lang="zh-CN" altLang="en-US" sz="2400"/>
              <a:t>人，单人户家庭为</a:t>
            </a:r>
            <a:r>
              <a:rPr lang="en-US" altLang="zh-CN" sz="2400"/>
              <a:t>24</a:t>
            </a:r>
            <a:r>
              <a:rPr lang="zh-CN" altLang="en-US" sz="2400"/>
              <a:t>平方米。每个家庭保障面积总和不超过</a:t>
            </a:r>
            <a:r>
              <a:rPr lang="en-US" altLang="zh-CN" sz="2400"/>
              <a:t>60</a:t>
            </a:r>
            <a:r>
              <a:rPr lang="zh-CN" altLang="en-US" sz="2400"/>
              <a:t>平方米。</a:t>
            </a:r>
            <a:endParaRPr lang="zh-CN" altLang="en-US" sz="2400"/>
          </a:p>
          <a:p>
            <a:r>
              <a:rPr lang="zh-CN" altLang="en-US" sz="2400"/>
              <a:t>（三）补贴系数</a:t>
            </a:r>
            <a:endParaRPr lang="zh-CN" altLang="en-US" sz="2400"/>
          </a:p>
          <a:p>
            <a:r>
              <a:rPr lang="en-US" altLang="zh-CN" sz="2400"/>
              <a:t>        1.</a:t>
            </a:r>
            <a:r>
              <a:rPr lang="zh-CN" altLang="en-US" sz="2400"/>
              <a:t>家庭人均月收入低于</a:t>
            </a:r>
            <a:r>
              <a:rPr lang="en-US" altLang="zh-CN" sz="2400"/>
              <a:t>1040</a:t>
            </a:r>
            <a:r>
              <a:rPr lang="zh-CN" altLang="en-US" sz="2400"/>
              <a:t>元（含）的，补贴系数为</a:t>
            </a:r>
            <a:r>
              <a:rPr lang="en-US" altLang="zh-CN" sz="2400"/>
              <a:t>1.0</a:t>
            </a:r>
            <a:r>
              <a:rPr lang="zh-CN" altLang="en-US" sz="2400"/>
              <a:t>。</a:t>
            </a:r>
            <a:endParaRPr lang="zh-CN" altLang="en-US" sz="2400"/>
          </a:p>
          <a:p>
            <a:r>
              <a:rPr lang="en-US" altLang="zh-CN" sz="2400"/>
              <a:t>        2.</a:t>
            </a:r>
            <a:r>
              <a:rPr lang="zh-CN" altLang="en-US" sz="2400"/>
              <a:t>家庭人均月收入高于</a:t>
            </a:r>
            <a:r>
              <a:rPr lang="en-US" altLang="zh-CN" sz="2400"/>
              <a:t>1040</a:t>
            </a:r>
            <a:r>
              <a:rPr lang="zh-CN" altLang="en-US" sz="2400"/>
              <a:t>元低于</a:t>
            </a:r>
            <a:r>
              <a:rPr lang="en-US" altLang="zh-CN" sz="2400"/>
              <a:t>2080</a:t>
            </a:r>
            <a:r>
              <a:rPr lang="zh-CN" altLang="en-US" sz="2400"/>
              <a:t>元</a:t>
            </a:r>
            <a:r>
              <a:rPr lang="en-US" altLang="zh-CN" sz="2400"/>
              <a:t>(</a:t>
            </a:r>
            <a:r>
              <a:rPr lang="zh-CN" altLang="en-US" sz="2400"/>
              <a:t>含）的，补贴系数为</a:t>
            </a:r>
            <a:r>
              <a:rPr lang="en-US" altLang="zh-CN" sz="2400"/>
              <a:t>0.8</a:t>
            </a:r>
            <a:r>
              <a:rPr lang="zh-CN" altLang="en-US" sz="2400"/>
              <a:t>。</a:t>
            </a:r>
            <a:endParaRPr lang="zh-CN" altLang="en-US" sz="2400"/>
          </a:p>
          <a:p>
            <a:r>
              <a:rPr lang="en-US" altLang="zh-CN" sz="2400"/>
              <a:t>        3.</a:t>
            </a:r>
            <a:r>
              <a:rPr lang="zh-CN" altLang="en-US" sz="2400"/>
              <a:t>家庭人均月收入高于</a:t>
            </a:r>
            <a:r>
              <a:rPr lang="en-US" altLang="zh-CN" sz="2400"/>
              <a:t>2080</a:t>
            </a:r>
            <a:r>
              <a:rPr lang="zh-CN" altLang="en-US" sz="2400"/>
              <a:t>元低于</a:t>
            </a:r>
            <a:r>
              <a:rPr lang="en-US" altLang="zh-CN" sz="2400"/>
              <a:t>3000</a:t>
            </a:r>
            <a:r>
              <a:rPr lang="zh-CN" altLang="en-US" sz="2400"/>
              <a:t>元（含）的，补贴系数为</a:t>
            </a:r>
            <a:r>
              <a:rPr lang="en-US" altLang="zh-CN" sz="2400"/>
              <a:t>0.4</a:t>
            </a:r>
            <a:endParaRPr lang="en-US" altLang="zh-CN" sz="240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883285" y="2301875"/>
            <a:ext cx="6116320" cy="3035935"/>
          </a:xfrm>
          <a:prstGeom prst="rect">
            <a:avLst/>
          </a:prstGeom>
          <a:noFill/>
        </p:spPr>
        <p:txBody>
          <a:bodyPr wrap="square" rtlCol="0" anchor="t" anchorCtr="0">
            <a:normAutofit/>
          </a:bodyPr>
          <a:lstStyle/>
          <a:p>
            <a:pPr algn="l" defTabSz="456565" fontAlgn="auto">
              <a:lnSpc>
                <a:spcPct val="200000"/>
              </a:lnSpc>
            </a:pPr>
            <a:r>
              <a:rPr lang="en-US" altLang="zh-CN" b="1">
                <a:solidFill>
                  <a:schemeClr val="accent4"/>
                </a:solidFill>
              </a:rPr>
              <a:t> </a:t>
            </a:r>
            <a:r>
              <a:rPr lang="en-US" altLang="zh-CN" b="1">
                <a:solidFill>
                  <a:schemeClr val="accent4"/>
                </a:solidFill>
                <a:effectLst/>
              </a:rPr>
              <a:t>                     </a:t>
            </a:r>
            <a:r>
              <a:rPr lang="en-US" altLang="zh-CN" sz="3200" b="1">
                <a:solidFill>
                  <a:schemeClr val="accent4"/>
                </a:solidFill>
                <a:effectLst/>
              </a:rPr>
              <a:t> </a:t>
            </a:r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</a:t>
            </a:r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小标宋简体" panose="03000509000000000000" charset="-122"/>
                <a:ea typeface="方正小标宋简体" panose="03000509000000000000" charset="-122"/>
                <a:cs typeface="方正小标宋简体" panose="03000509000000000000" charset="-122"/>
              </a:rPr>
              <a:t>  </a:t>
            </a:r>
            <a:r>
              <a:rPr lang="zh-CN" alt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小标宋简体" panose="03000509000000000000" charset="-122"/>
                <a:ea typeface="方正小标宋简体" panose="03000509000000000000" charset="-122"/>
                <a:cs typeface="方正小标宋简体" panose="03000509000000000000" charset="-122"/>
              </a:rPr>
              <a:t>政策咨询</a:t>
            </a:r>
            <a:endParaRPr lang="en-US" altLang="zh-CN" b="1">
              <a:solidFill>
                <a:schemeClr val="accent4"/>
              </a:solidFill>
              <a:effectLst/>
            </a:endParaRPr>
          </a:p>
          <a:p>
            <a:pPr defTabSz="456565" fontAlgn="auto">
              <a:lnSpc>
                <a:spcPct val="200000"/>
              </a:lnSpc>
            </a:pPr>
            <a:r>
              <a:rPr lang="zh-CN" altLang="en-US" b="1">
                <a:solidFill>
                  <a:schemeClr val="accent4"/>
                </a:solidFill>
                <a:effectLst/>
              </a:rPr>
              <a:t>武汉开发区（汉南区）住房和城市更新局</a:t>
            </a:r>
            <a:endParaRPr lang="zh-CN" altLang="en-US" b="1">
              <a:solidFill>
                <a:schemeClr val="accent4"/>
              </a:solidFill>
              <a:effectLst/>
            </a:endParaRPr>
          </a:p>
          <a:p>
            <a:pPr defTabSz="456565" fontAlgn="auto">
              <a:lnSpc>
                <a:spcPct val="200000"/>
              </a:lnSpc>
            </a:pPr>
            <a:r>
              <a:rPr lang="zh-CN" altLang="en-US" b="1">
                <a:solidFill>
                  <a:schemeClr val="accent4"/>
                </a:solidFill>
                <a:effectLst/>
              </a:rPr>
              <a:t>地址：武汉经济技术开发区</a:t>
            </a:r>
            <a:r>
              <a:rPr lang="zh-CN" b="1">
                <a:solidFill>
                  <a:schemeClr val="accent4"/>
                </a:solidFill>
                <a:effectLst/>
              </a:rPr>
              <a:t>智慧生态城春笋</a:t>
            </a:r>
            <a:r>
              <a:rPr lang="en-US" altLang="zh-CN" b="1">
                <a:solidFill>
                  <a:schemeClr val="accent4"/>
                </a:solidFill>
                <a:effectLst/>
              </a:rPr>
              <a:t>D318</a:t>
            </a:r>
            <a:endParaRPr lang="en-US" altLang="zh-CN" b="1">
              <a:solidFill>
                <a:schemeClr val="accent4"/>
              </a:solidFill>
              <a:effectLst/>
            </a:endParaRPr>
          </a:p>
          <a:p>
            <a:pPr defTabSz="456565" fontAlgn="auto">
              <a:lnSpc>
                <a:spcPct val="200000"/>
              </a:lnSpc>
            </a:pPr>
            <a:r>
              <a:rPr lang="zh-CN" altLang="en-US" sz="1800" b="1">
                <a:solidFill>
                  <a:schemeClr val="accent4"/>
                </a:solidFill>
                <a:effectLst/>
              </a:rPr>
              <a:t>联系电话：027-84896587</a:t>
            </a:r>
            <a:endParaRPr lang="zh-CN" altLang="en-US" sz="1800" b="1">
              <a:solidFill>
                <a:schemeClr val="accent4"/>
              </a:solidFill>
              <a:effectLst/>
            </a:endParaRPr>
          </a:p>
        </p:txBody>
      </p:sp>
      <p:sp>
        <p:nvSpPr>
          <p:cNvPr id="14" name="矩形 2"/>
          <p:cNvSpPr/>
          <p:nvPr>
            <p:custDataLst>
              <p:tags r:id="rId2"/>
            </p:custDataLst>
          </p:nvPr>
        </p:nvSpPr>
        <p:spPr>
          <a:xfrm rot="1927188">
            <a:off x="-98110" y="608644"/>
            <a:ext cx="722900" cy="189563"/>
          </a:xfrm>
          <a:custGeom>
            <a:avLst/>
            <a:gdLst>
              <a:gd name="connsiteX0" fmla="*/ 0 w 858741"/>
              <a:gd name="connsiteY0" fmla="*/ 0 h 166978"/>
              <a:gd name="connsiteX1" fmla="*/ 858741 w 858741"/>
              <a:gd name="connsiteY1" fmla="*/ 0 h 166978"/>
              <a:gd name="connsiteX2" fmla="*/ 858741 w 858741"/>
              <a:gd name="connsiteY2" fmla="*/ 166978 h 166978"/>
              <a:gd name="connsiteX3" fmla="*/ 0 w 858741"/>
              <a:gd name="connsiteY3" fmla="*/ 166978 h 166978"/>
              <a:gd name="connsiteX4" fmla="*/ 0 w 858741"/>
              <a:gd name="connsiteY4" fmla="*/ 0 h 166978"/>
              <a:gd name="connsiteX0-1" fmla="*/ 0 w 858741"/>
              <a:gd name="connsiteY0-2" fmla="*/ 0 h 172063"/>
              <a:gd name="connsiteX1-3" fmla="*/ 858741 w 858741"/>
              <a:gd name="connsiteY1-4" fmla="*/ 0 h 172063"/>
              <a:gd name="connsiteX2-5" fmla="*/ 858741 w 858741"/>
              <a:gd name="connsiteY2-6" fmla="*/ 166978 h 172063"/>
              <a:gd name="connsiteX3-7" fmla="*/ 187964 w 858741"/>
              <a:gd name="connsiteY3-8" fmla="*/ 172063 h 172063"/>
              <a:gd name="connsiteX4-9" fmla="*/ 0 w 858741"/>
              <a:gd name="connsiteY4-10" fmla="*/ 0 h 172063"/>
              <a:gd name="connsiteX0-11" fmla="*/ 0 w 858741"/>
              <a:gd name="connsiteY0-12" fmla="*/ 0 h 185100"/>
              <a:gd name="connsiteX1-13" fmla="*/ 858741 w 858741"/>
              <a:gd name="connsiteY1-14" fmla="*/ 0 h 185100"/>
              <a:gd name="connsiteX2-15" fmla="*/ 858741 w 858741"/>
              <a:gd name="connsiteY2-16" fmla="*/ 166978 h 185100"/>
              <a:gd name="connsiteX3-17" fmla="*/ 166822 w 858741"/>
              <a:gd name="connsiteY3-18" fmla="*/ 185100 h 185100"/>
              <a:gd name="connsiteX4-19" fmla="*/ 0 w 858741"/>
              <a:gd name="connsiteY4-20" fmla="*/ 0 h 185100"/>
              <a:gd name="connsiteX0-21" fmla="*/ 0 w 785510"/>
              <a:gd name="connsiteY0-22" fmla="*/ 0 h 188546"/>
              <a:gd name="connsiteX1-23" fmla="*/ 785510 w 785510"/>
              <a:gd name="connsiteY1-24" fmla="*/ 3446 h 188546"/>
              <a:gd name="connsiteX2-25" fmla="*/ 785510 w 785510"/>
              <a:gd name="connsiteY2-26" fmla="*/ 170424 h 188546"/>
              <a:gd name="connsiteX3-27" fmla="*/ 93591 w 785510"/>
              <a:gd name="connsiteY3-28" fmla="*/ 188546 h 188546"/>
              <a:gd name="connsiteX4-29" fmla="*/ 0 w 785510"/>
              <a:gd name="connsiteY4-30" fmla="*/ 0 h 188546"/>
              <a:gd name="connsiteX0-31" fmla="*/ 0 w 787699"/>
              <a:gd name="connsiteY0-32" fmla="*/ 3396 h 185100"/>
              <a:gd name="connsiteX1-33" fmla="*/ 787699 w 787699"/>
              <a:gd name="connsiteY1-34" fmla="*/ 0 h 185100"/>
              <a:gd name="connsiteX2-35" fmla="*/ 787699 w 787699"/>
              <a:gd name="connsiteY2-36" fmla="*/ 166978 h 185100"/>
              <a:gd name="connsiteX3-37" fmla="*/ 95780 w 787699"/>
              <a:gd name="connsiteY3-38" fmla="*/ 185100 h 185100"/>
              <a:gd name="connsiteX4-39" fmla="*/ 0 w 787699"/>
              <a:gd name="connsiteY4-40" fmla="*/ 3396 h 185100"/>
              <a:gd name="connsiteX0-41" fmla="*/ 0 w 807473"/>
              <a:gd name="connsiteY0-42" fmla="*/ 11311 h 185100"/>
              <a:gd name="connsiteX1-43" fmla="*/ 807473 w 807473"/>
              <a:gd name="connsiteY1-44" fmla="*/ 0 h 185100"/>
              <a:gd name="connsiteX2-45" fmla="*/ 807473 w 807473"/>
              <a:gd name="connsiteY2-46" fmla="*/ 166978 h 185100"/>
              <a:gd name="connsiteX3-47" fmla="*/ 115554 w 807473"/>
              <a:gd name="connsiteY3-48" fmla="*/ 185100 h 185100"/>
              <a:gd name="connsiteX4-49" fmla="*/ 0 w 807473"/>
              <a:gd name="connsiteY4-50" fmla="*/ 11311 h 185100"/>
              <a:gd name="connsiteX0-51" fmla="*/ 0 w 807473"/>
              <a:gd name="connsiteY0-52" fmla="*/ 11311 h 186525"/>
              <a:gd name="connsiteX1-53" fmla="*/ 807473 w 807473"/>
              <a:gd name="connsiteY1-54" fmla="*/ 0 h 186525"/>
              <a:gd name="connsiteX2-55" fmla="*/ 807473 w 807473"/>
              <a:gd name="connsiteY2-56" fmla="*/ 166978 h 186525"/>
              <a:gd name="connsiteX3-57" fmla="*/ 109701 w 807473"/>
              <a:gd name="connsiteY3-58" fmla="*/ 186525 h 186525"/>
              <a:gd name="connsiteX4-59" fmla="*/ 0 w 807473"/>
              <a:gd name="connsiteY4-60" fmla="*/ 11311 h 1865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807473" h="186525">
                <a:moveTo>
                  <a:pt x="0" y="11311"/>
                </a:moveTo>
                <a:lnTo>
                  <a:pt x="807473" y="0"/>
                </a:lnTo>
                <a:lnTo>
                  <a:pt x="807473" y="166978"/>
                </a:lnTo>
                <a:lnTo>
                  <a:pt x="109701" y="186525"/>
                </a:lnTo>
                <a:lnTo>
                  <a:pt x="0" y="1131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565">
              <a:lnSpc>
                <a:spcPct val="130000"/>
              </a:lnSpc>
            </a:pPr>
            <a:endParaRPr lang="zh-CN" altLang="en-US" sz="3200">
              <a:solidFill>
                <a:srgbClr val="FFFFFF"/>
              </a:solidFill>
            </a:endParaRPr>
          </a:p>
        </p:txBody>
      </p:sp>
      <p:sp>
        <p:nvSpPr>
          <p:cNvPr id="15" name="等腰三角形 14"/>
          <p:cNvSpPr/>
          <p:nvPr>
            <p:custDataLst>
              <p:tags r:id="rId3"/>
            </p:custDataLst>
          </p:nvPr>
        </p:nvSpPr>
        <p:spPr>
          <a:xfrm rot="5400000">
            <a:off x="-48140" y="784943"/>
            <a:ext cx="736735" cy="635116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565">
              <a:lnSpc>
                <a:spcPct val="130000"/>
              </a:lnSpc>
            </a:pPr>
            <a:endParaRPr lang="zh-CN" altLang="en-US" sz="3200">
              <a:solidFill>
                <a:srgbClr val="FFFFFF"/>
              </a:solidFill>
            </a:endParaRPr>
          </a:p>
        </p:txBody>
      </p:sp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883195" y="431166"/>
            <a:ext cx="5484345" cy="721879"/>
          </a:xfrm>
          <a:prstGeom prst="rect">
            <a:avLst/>
          </a:prstGeom>
          <a:noFill/>
        </p:spPr>
        <p:txBody>
          <a:bodyPr wrap="square" lIns="90000" tIns="46800" rIns="90000" bIns="0" rtlCol="0" anchor="b" anchorCtr="0">
            <a:normAutofit/>
          </a:bodyPr>
          <a:lstStyle/>
          <a:p>
            <a:pPr defTabSz="456565">
              <a:lnSpc>
                <a:spcPct val="130000"/>
              </a:lnSpc>
            </a:pPr>
            <a:r>
              <a:rPr lang="zh-CN" altLang="en-US" sz="2800" b="1">
                <a:latin typeface="+mj-lt"/>
                <a:ea typeface="+mj-ea"/>
                <a:cs typeface="+mj-cs"/>
              </a:rPr>
              <a:t>联系方式</a:t>
            </a:r>
            <a:endParaRPr lang="zh-CN" altLang="en-US" sz="2800" b="1">
              <a:latin typeface="+mj-lt"/>
              <a:ea typeface="+mj-ea"/>
              <a:cs typeface="+mj-cs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email"/>
          <a:srcRect/>
          <a:stretch>
            <a:fillRect/>
          </a:stretch>
        </p:blipFill>
        <p:spPr>
          <a:xfrm>
            <a:off x="8400094" y="347122"/>
            <a:ext cx="3042168" cy="6163591"/>
          </a:xfrm>
          <a:custGeom>
            <a:avLst/>
            <a:gdLst>
              <a:gd name="connsiteX0" fmla="*/ 211141 w 3042168"/>
              <a:gd name="connsiteY0" fmla="*/ 776389 h 6163591"/>
              <a:gd name="connsiteX1" fmla="*/ 211141 w 3042168"/>
              <a:gd name="connsiteY1" fmla="*/ 5456307 h 6163591"/>
              <a:gd name="connsiteX2" fmla="*/ 2874966 w 3042168"/>
              <a:gd name="connsiteY2" fmla="*/ 5456307 h 6163591"/>
              <a:gd name="connsiteX3" fmla="*/ 2874966 w 3042168"/>
              <a:gd name="connsiteY3" fmla="*/ 776389 h 6163591"/>
              <a:gd name="connsiteX4" fmla="*/ 0 w 3042168"/>
              <a:gd name="connsiteY4" fmla="*/ 0 h 6163591"/>
              <a:gd name="connsiteX5" fmla="*/ 3042168 w 3042168"/>
              <a:gd name="connsiteY5" fmla="*/ 0 h 6163591"/>
              <a:gd name="connsiteX6" fmla="*/ 3042168 w 3042168"/>
              <a:gd name="connsiteY6" fmla="*/ 6163591 h 6163591"/>
              <a:gd name="connsiteX7" fmla="*/ 0 w 3042168"/>
              <a:gd name="connsiteY7" fmla="*/ 6163591 h 6163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2168" h="6163591">
                <a:moveTo>
                  <a:pt x="211141" y="776389"/>
                </a:moveTo>
                <a:lnTo>
                  <a:pt x="211141" y="5456307"/>
                </a:lnTo>
                <a:lnTo>
                  <a:pt x="2874966" y="5456307"/>
                </a:lnTo>
                <a:lnTo>
                  <a:pt x="2874966" y="776389"/>
                </a:lnTo>
                <a:close/>
                <a:moveTo>
                  <a:pt x="0" y="0"/>
                </a:moveTo>
                <a:lnTo>
                  <a:pt x="3042168" y="0"/>
                </a:lnTo>
                <a:lnTo>
                  <a:pt x="3042168" y="6163591"/>
                </a:lnTo>
                <a:lnTo>
                  <a:pt x="0" y="6163591"/>
                </a:lnTo>
                <a:close/>
              </a:path>
            </a:pathLst>
          </a:custGeom>
        </p:spPr>
      </p:pic>
      <p:pic>
        <p:nvPicPr>
          <p:cNvPr id="6" name="图片 5" descr="&amp;pky64599948&amp;2&amp;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629015" y="1152525"/>
            <a:ext cx="2583815" cy="4650740"/>
          </a:xfrm>
          <a:prstGeom prst="rect">
            <a:avLst/>
          </a:prstGeom>
        </p:spPr>
      </p:pic>
      <p:cxnSp>
        <p:nvCxnSpPr>
          <p:cNvPr id="2" name="直接连接符 1"/>
          <p:cNvCxnSpPr/>
          <p:nvPr>
            <p:custDataLst>
              <p:tags r:id="rId8"/>
            </p:custDataLst>
          </p:nvPr>
        </p:nvCxnSpPr>
        <p:spPr>
          <a:xfrm>
            <a:off x="883285" y="1256665"/>
            <a:ext cx="14859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custDataLst>
      <p:tags r:id="rId9"/>
    </p:custDataLst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&amp;pky90112975032&amp;2&amp;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635" y="0"/>
            <a:ext cx="12192635" cy="6858000"/>
          </a:xfrm>
          <a:prstGeom prst="rect">
            <a:avLst/>
          </a:prstGeom>
        </p:spPr>
      </p:pic>
      <p:sp useBgFill="1">
        <p:nvSpPr>
          <p:cNvPr id="4" name="内容占位符 3"/>
          <p:cNvSpPr/>
          <p:nvPr>
            <p:ph idx="1"/>
          </p:nvPr>
        </p:nvSpPr>
        <p:spPr>
          <a:xfrm>
            <a:off x="837565" y="1772285"/>
            <a:ext cx="10515600" cy="3314065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endParaRPr lang="zh-CN" altLang="en-US"/>
          </a:p>
          <a:p>
            <a:pPr marL="0" indent="0">
              <a:buNone/>
            </a:pP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小标宋简体" panose="03000509000000000000" charset="-122"/>
                <a:ea typeface="方正小标宋简体" panose="03000509000000000000" charset="-122"/>
              </a:rPr>
              <a:t>       </a:t>
            </a: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小标宋简体" panose="03000509000000000000" charset="-122"/>
                <a:ea typeface="方正小标宋简体" panose="03000509000000000000" charset="-122"/>
              </a:rPr>
              <a:t>公租房是指限定户型面积标准、租赁价格，为符合条件的城镇住房困难家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小标宋简体" panose="03000509000000000000" charset="-122"/>
              <a:ea typeface="方正小标宋简体" panose="03000509000000000000" charset="-122"/>
            </a:endParaRPr>
          </a:p>
          <a:p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小标宋简体" panose="03000509000000000000" charset="-122"/>
              <a:ea typeface="方正小标宋简体" panose="03000509000000000000" charset="-122"/>
            </a:endParaRPr>
          </a:p>
          <a:p>
            <a:pPr marL="0" indent="0">
              <a:buNone/>
            </a:pP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小标宋简体" panose="03000509000000000000" charset="-122"/>
                <a:ea typeface="方正小标宋简体" panose="03000509000000000000" charset="-122"/>
              </a:rPr>
              <a:t>庭、无房新就业职工和在汉稳定就业的外来务工人员提供的保障性住房。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小标宋简体" panose="03000509000000000000" charset="-122"/>
              <a:ea typeface="方正小标宋简体" panose="03000509000000000000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公共租赁住房保障范围</a:t>
            </a:r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931123" y="389890"/>
            <a:ext cx="10598149" cy="711200"/>
          </a:xfrm>
          <a:prstGeom prst="rect">
            <a:avLst/>
          </a:prstGeom>
        </p:spPr>
        <p:txBody>
          <a:bodyPr wrap="square">
            <a:norm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武汉公共租赁住房保障资格申请</a:t>
            </a:r>
            <a:endParaRPr lang="zh-CN" altLang="en-US" sz="4000" dirty="0"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5282061" y="1403760"/>
            <a:ext cx="6153372" cy="5065169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</p:spPr>
        <p:txBody>
          <a:bodyPr anchor="ctr" anchorCtr="0">
            <a:normAutofit/>
          </a:bodyPr>
          <a:lstStyle>
            <a:defPPr>
              <a:defRPr lang="zh-CN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Font typeface="Wingdings" panose="05000000000000000000" charset="0"/>
              <a:buChar char="u"/>
            </a:pPr>
            <a:r>
              <a:rPr lang="en-US" altLang="zh-CN" dirty="0">
                <a:solidFill>
                  <a:schemeClr val="bg1"/>
                </a:solidFill>
              </a:rPr>
              <a:t> </a:t>
            </a:r>
            <a:r>
              <a:rPr lang="zh-CN" altLang="en-US" dirty="0">
                <a:solidFill>
                  <a:schemeClr val="bg1"/>
                </a:solidFill>
              </a:rPr>
              <a:t>公租房租赁补贴资格确人（货币化补贴）</a:t>
            </a:r>
            <a:endParaRPr lang="zh-CN" altLang="en-US" dirty="0">
              <a:solidFill>
                <a:schemeClr val="bg1"/>
              </a:solidFill>
            </a:endParaRPr>
          </a:p>
          <a:p>
            <a:pPr>
              <a:buFont typeface="Wingdings" panose="05000000000000000000" charset="0"/>
              <a:buChar char="u"/>
            </a:pPr>
            <a:endParaRPr lang="zh-CN" altLang="en-US" sz="2400" dirty="0">
              <a:solidFill>
                <a:schemeClr val="bg1"/>
              </a:solidFill>
            </a:endParaRPr>
          </a:p>
          <a:p>
            <a:pPr>
              <a:buFont typeface="Wingdings" panose="05000000000000000000" charset="0"/>
              <a:buChar char="u"/>
            </a:pPr>
            <a:endParaRPr lang="zh-CN" altLang="en-US" dirty="0">
              <a:solidFill>
                <a:schemeClr val="bg1"/>
              </a:solidFill>
            </a:endParaRPr>
          </a:p>
          <a:p>
            <a:pPr>
              <a:buFont typeface="Wingdings" panose="05000000000000000000" charset="0"/>
              <a:buChar char="u"/>
            </a:pPr>
            <a:r>
              <a:rPr lang="zh-CN" altLang="en-US" dirty="0">
                <a:solidFill>
                  <a:schemeClr val="bg1"/>
                </a:solidFill>
                <a:sym typeface="+mn-ea"/>
              </a:rPr>
              <a:t> 公租房承租资格确认（实物配租）</a:t>
            </a:r>
            <a:endParaRPr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CN" altLang="en-US" dirty="0">
                <a:solidFill>
                  <a:schemeClr val="bg1"/>
                </a:solidFill>
              </a:rPr>
              <a:t>       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9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895273" y="1101398"/>
            <a:ext cx="10598400" cy="0"/>
          </a:xfrm>
          <a:prstGeom prst="line">
            <a:avLst/>
          </a:prstGeom>
          <a:noFill/>
          <a:ln w="28575" cap="flat" cmpd="sng">
            <a:solidFill>
              <a:schemeClr val="bg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800"/>
          </a:p>
        </p:txBody>
      </p:sp>
      <p:sp>
        <p:nvSpPr>
          <p:cNvPr id="10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916223" y="1101398"/>
            <a:ext cx="1533063" cy="0"/>
          </a:xfrm>
          <a:prstGeom prst="line">
            <a:avLst/>
          </a:prstGeom>
          <a:noFill/>
          <a:ln w="28575" cap="flat" cmpd="sng">
            <a:solidFill>
              <a:schemeClr val="accent4">
                <a:lumMod val="20000"/>
                <a:lumOff val="80000"/>
              </a:schemeClr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800"/>
          </a:p>
        </p:txBody>
      </p:sp>
      <p:pic>
        <p:nvPicPr>
          <p:cNvPr id="6" name="图片 5" descr="&amp;pky8621444407&amp;2&amp;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24523" y="2384743"/>
            <a:ext cx="4657090" cy="310388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文本框 61"/>
          <p:cNvSpPr txBox="1"/>
          <p:nvPr>
            <p:custDataLst>
              <p:tags r:id="rId1"/>
            </p:custDataLst>
          </p:nvPr>
        </p:nvSpPr>
        <p:spPr>
          <a:xfrm>
            <a:off x="4229773" y="1668221"/>
            <a:ext cx="2967853" cy="4001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ym typeface="+mn-lt"/>
              </a:rPr>
              <a:t>申请条件</a:t>
            </a:r>
            <a:endParaRPr lang="zh-CN" altLang="en-US" sz="2000" b="1" dirty="0">
              <a:sym typeface="+mn-lt"/>
            </a:endParaRPr>
          </a:p>
        </p:txBody>
      </p:sp>
      <p:cxnSp>
        <p:nvCxnSpPr>
          <p:cNvPr id="63" name="直接连接符 62"/>
          <p:cNvCxnSpPr/>
          <p:nvPr>
            <p:custDataLst>
              <p:tags r:id="rId2"/>
            </p:custDataLst>
          </p:nvPr>
        </p:nvCxnSpPr>
        <p:spPr>
          <a:xfrm>
            <a:off x="7218059" y="1878397"/>
            <a:ext cx="262432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矩形 64"/>
          <p:cNvSpPr/>
          <p:nvPr>
            <p:custDataLst>
              <p:tags r:id="rId3"/>
            </p:custDataLst>
          </p:nvPr>
        </p:nvSpPr>
        <p:spPr>
          <a:xfrm>
            <a:off x="10005383" y="1655372"/>
            <a:ext cx="400110" cy="4001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sym typeface="+mn-lt"/>
              </a:rPr>
              <a:t>5</a:t>
            </a:r>
            <a:endParaRPr lang="en-US">
              <a:solidFill>
                <a:schemeClr val="bg1"/>
              </a:solidFill>
              <a:sym typeface="+mn-lt"/>
            </a:endParaRPr>
          </a:p>
        </p:txBody>
      </p:sp>
      <p:sp>
        <p:nvSpPr>
          <p:cNvPr id="106" name="文本框 105"/>
          <p:cNvSpPr txBox="1"/>
          <p:nvPr>
            <p:custDataLst>
              <p:tags r:id="rId4"/>
            </p:custDataLst>
          </p:nvPr>
        </p:nvSpPr>
        <p:spPr>
          <a:xfrm>
            <a:off x="4229773" y="2589106"/>
            <a:ext cx="2967853" cy="4001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ym typeface="+mn-lt"/>
              </a:rPr>
              <a:t>申请材料</a:t>
            </a:r>
            <a:endParaRPr lang="zh-CN" altLang="en-US" sz="2000" b="1" dirty="0">
              <a:sym typeface="+mn-lt"/>
            </a:endParaRPr>
          </a:p>
        </p:txBody>
      </p:sp>
      <p:cxnSp>
        <p:nvCxnSpPr>
          <p:cNvPr id="107" name="直接连接符 106"/>
          <p:cNvCxnSpPr/>
          <p:nvPr>
            <p:custDataLst>
              <p:tags r:id="rId5"/>
            </p:custDataLst>
          </p:nvPr>
        </p:nvCxnSpPr>
        <p:spPr>
          <a:xfrm>
            <a:off x="7218059" y="2796742"/>
            <a:ext cx="262432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矩形 107"/>
          <p:cNvSpPr/>
          <p:nvPr>
            <p:custDataLst>
              <p:tags r:id="rId6"/>
            </p:custDataLst>
          </p:nvPr>
        </p:nvSpPr>
        <p:spPr>
          <a:xfrm>
            <a:off x="10005383" y="2573717"/>
            <a:ext cx="400110" cy="4001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sym typeface="+mn-lt"/>
              </a:rPr>
              <a:t>6</a:t>
            </a:r>
            <a:endParaRPr lang="en-US">
              <a:solidFill>
                <a:schemeClr val="bg1"/>
              </a:solidFill>
              <a:sym typeface="+mn-lt"/>
            </a:endParaRPr>
          </a:p>
        </p:txBody>
      </p:sp>
      <p:sp>
        <p:nvSpPr>
          <p:cNvPr id="111" name="文本框 110"/>
          <p:cNvSpPr txBox="1"/>
          <p:nvPr>
            <p:custDataLst>
              <p:tags r:id="rId7"/>
            </p:custDataLst>
          </p:nvPr>
        </p:nvSpPr>
        <p:spPr>
          <a:xfrm>
            <a:off x="4229773" y="3609054"/>
            <a:ext cx="2967853" cy="4001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ym typeface="+mn-lt"/>
              </a:rPr>
              <a:t>申请审核流程</a:t>
            </a:r>
            <a:endParaRPr lang="zh-CN" altLang="en-US" sz="2000" b="1" dirty="0">
              <a:sym typeface="+mn-lt"/>
            </a:endParaRPr>
          </a:p>
        </p:txBody>
      </p:sp>
      <p:cxnSp>
        <p:nvCxnSpPr>
          <p:cNvPr id="112" name="直接连接符 111"/>
          <p:cNvCxnSpPr/>
          <p:nvPr>
            <p:custDataLst>
              <p:tags r:id="rId8"/>
            </p:custDataLst>
          </p:nvPr>
        </p:nvCxnSpPr>
        <p:spPr>
          <a:xfrm>
            <a:off x="7218059" y="3816690"/>
            <a:ext cx="262432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矩形 112"/>
          <p:cNvSpPr/>
          <p:nvPr>
            <p:custDataLst>
              <p:tags r:id="rId9"/>
            </p:custDataLst>
          </p:nvPr>
        </p:nvSpPr>
        <p:spPr>
          <a:xfrm>
            <a:off x="10005383" y="3593665"/>
            <a:ext cx="400110" cy="4001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sym typeface="+mn-lt"/>
              </a:rPr>
              <a:t>7</a:t>
            </a:r>
            <a:endParaRPr lang="en-US">
              <a:solidFill>
                <a:schemeClr val="bg1"/>
              </a:solidFill>
              <a:sym typeface="+mn-lt"/>
            </a:endParaRPr>
          </a:p>
        </p:txBody>
      </p:sp>
      <p:sp>
        <p:nvSpPr>
          <p:cNvPr id="20" name="任意多边形 19"/>
          <p:cNvSpPr/>
          <p:nvPr>
            <p:custDataLst>
              <p:tags r:id="rId10"/>
            </p:custDataLst>
          </p:nvPr>
        </p:nvSpPr>
        <p:spPr>
          <a:xfrm>
            <a:off x="0" y="3072964"/>
            <a:ext cx="3819760" cy="3787467"/>
          </a:xfrm>
          <a:custGeom>
            <a:avLst/>
            <a:gdLst>
              <a:gd name="connsiteX0" fmla="*/ 0 w 3819760"/>
              <a:gd name="connsiteY0" fmla="*/ 60419 h 3787467"/>
              <a:gd name="connsiteX1" fmla="*/ 3727048 w 3819760"/>
              <a:gd name="connsiteY1" fmla="*/ 3787467 h 3787467"/>
              <a:gd name="connsiteX2" fmla="*/ 0 w 3819760"/>
              <a:gd name="connsiteY2" fmla="*/ 3787467 h 3787467"/>
              <a:gd name="connsiteX3" fmla="*/ 281032 w 3819760"/>
              <a:gd name="connsiteY3" fmla="*/ 0 h 3787467"/>
              <a:gd name="connsiteX4" fmla="*/ 3819760 w 3819760"/>
              <a:gd name="connsiteY4" fmla="*/ 3538728 h 3787467"/>
              <a:gd name="connsiteX5" fmla="*/ 3686653 w 3819760"/>
              <a:gd name="connsiteY5" fmla="*/ 3538728 h 3787467"/>
              <a:gd name="connsiteX6" fmla="*/ 281032 w 3819760"/>
              <a:gd name="connsiteY6" fmla="*/ 133107 h 378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19760" h="3787467">
                <a:moveTo>
                  <a:pt x="0" y="60419"/>
                </a:moveTo>
                <a:lnTo>
                  <a:pt x="3727048" y="3787467"/>
                </a:lnTo>
                <a:lnTo>
                  <a:pt x="0" y="3787467"/>
                </a:lnTo>
                <a:close/>
                <a:moveTo>
                  <a:pt x="281032" y="0"/>
                </a:moveTo>
                <a:lnTo>
                  <a:pt x="3819760" y="3538728"/>
                </a:lnTo>
                <a:lnTo>
                  <a:pt x="3686653" y="3538728"/>
                </a:lnTo>
                <a:lnTo>
                  <a:pt x="281032" y="133107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>
            <p:custDataLst>
              <p:tags r:id="rId11"/>
            </p:custDataLst>
          </p:nvPr>
        </p:nvSpPr>
        <p:spPr>
          <a:xfrm>
            <a:off x="3675747" y="1670761"/>
            <a:ext cx="391030" cy="40011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altLang="zh-CN"/>
              <a:t>01 </a:t>
            </a:r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12"/>
            </p:custDataLst>
          </p:nvPr>
        </p:nvSpPr>
        <p:spPr>
          <a:xfrm>
            <a:off x="3675747" y="2589106"/>
            <a:ext cx="385599" cy="40011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altLang="zh-CN"/>
              <a:t>02</a:t>
            </a:r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13"/>
            </p:custDataLst>
          </p:nvPr>
        </p:nvSpPr>
        <p:spPr>
          <a:xfrm>
            <a:off x="3675747" y="3609054"/>
            <a:ext cx="385599" cy="40011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altLang="zh-CN"/>
              <a:t>03</a:t>
            </a:r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14"/>
            </p:custDataLst>
          </p:nvPr>
        </p:nvSpPr>
        <p:spPr>
          <a:xfrm>
            <a:off x="3675747" y="4595132"/>
            <a:ext cx="385599" cy="40011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000" b="1"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96875" y="525145"/>
            <a:ext cx="682117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r>
              <a:rPr lang="zh-CN" altLang="en-US" sz="3200">
                <a:solidFill>
                  <a:schemeClr val="accent4"/>
                </a:solidFill>
                <a:effectLst/>
              </a:rPr>
              <a:t>武汉公共租赁住房保障资格申请</a:t>
            </a:r>
            <a:endParaRPr lang="zh-CN" altLang="en-US" sz="3200">
              <a:solidFill>
                <a:schemeClr val="accent4"/>
              </a:solidFill>
              <a:effectLst/>
            </a:endParaRPr>
          </a:p>
        </p:txBody>
      </p:sp>
      <p:cxnSp>
        <p:nvCxnSpPr>
          <p:cNvPr id="16" name="直接连接符 15"/>
          <p:cNvCxnSpPr/>
          <p:nvPr>
            <p:custDataLst>
              <p:tags r:id="rId15"/>
            </p:custDataLst>
          </p:nvPr>
        </p:nvCxnSpPr>
        <p:spPr>
          <a:xfrm>
            <a:off x="525145" y="1108710"/>
            <a:ext cx="566356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6"/>
    </p:custData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&amp;pky8225841912&amp;2&amp;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211705" y="114618"/>
            <a:ext cx="9982200" cy="6628765"/>
          </a:xfrm>
          <a:prstGeom prst="rect">
            <a:avLst/>
          </a:prstGeom>
        </p:spPr>
      </p:pic>
      <p:sp>
        <p:nvSpPr>
          <p:cNvPr id="18" name="矩形 11"/>
          <p:cNvSpPr/>
          <p:nvPr>
            <p:custDataLst>
              <p:tags r:id="rId2"/>
            </p:custDataLst>
          </p:nvPr>
        </p:nvSpPr>
        <p:spPr>
          <a:xfrm>
            <a:off x="0" y="0"/>
            <a:ext cx="11076940" cy="6858000"/>
          </a:xfrm>
          <a:custGeom>
            <a:avLst/>
            <a:gdLst>
              <a:gd name="connsiteX0" fmla="*/ 0 w 8277225"/>
              <a:gd name="connsiteY0" fmla="*/ 0 h 6858000"/>
              <a:gd name="connsiteX1" fmla="*/ 8277225 w 8277225"/>
              <a:gd name="connsiteY1" fmla="*/ 0 h 6858000"/>
              <a:gd name="connsiteX2" fmla="*/ 8277225 w 8277225"/>
              <a:gd name="connsiteY2" fmla="*/ 6858000 h 6858000"/>
              <a:gd name="connsiteX3" fmla="*/ 0 w 8277225"/>
              <a:gd name="connsiteY3" fmla="*/ 6858000 h 6858000"/>
              <a:gd name="connsiteX4" fmla="*/ 0 w 8277225"/>
              <a:gd name="connsiteY4" fmla="*/ 0 h 6858000"/>
              <a:gd name="connsiteX0-1" fmla="*/ 0 w 8277225"/>
              <a:gd name="connsiteY0-2" fmla="*/ 0 h 6858000"/>
              <a:gd name="connsiteX1-3" fmla="*/ 3952875 w 8277225"/>
              <a:gd name="connsiteY1-4" fmla="*/ 28575 h 6858000"/>
              <a:gd name="connsiteX2-5" fmla="*/ 8277225 w 8277225"/>
              <a:gd name="connsiteY2-6" fmla="*/ 6858000 h 6858000"/>
              <a:gd name="connsiteX3-7" fmla="*/ 0 w 8277225"/>
              <a:gd name="connsiteY3-8" fmla="*/ 6858000 h 6858000"/>
              <a:gd name="connsiteX4-9" fmla="*/ 0 w 8277225"/>
              <a:gd name="connsiteY4-10" fmla="*/ 0 h 6858000"/>
              <a:gd name="connsiteX0-11" fmla="*/ 0 w 8277225"/>
              <a:gd name="connsiteY0-12" fmla="*/ 0 h 6858000"/>
              <a:gd name="connsiteX1-13" fmla="*/ 4352925 w 8277225"/>
              <a:gd name="connsiteY1-14" fmla="*/ 9525 h 6858000"/>
              <a:gd name="connsiteX2-15" fmla="*/ 8277225 w 8277225"/>
              <a:gd name="connsiteY2-16" fmla="*/ 6858000 h 6858000"/>
              <a:gd name="connsiteX3-17" fmla="*/ 0 w 8277225"/>
              <a:gd name="connsiteY3-18" fmla="*/ 6858000 h 6858000"/>
              <a:gd name="connsiteX4-19" fmla="*/ 0 w 8277225"/>
              <a:gd name="connsiteY4-20" fmla="*/ 0 h 6858000"/>
              <a:gd name="connsiteX0-21" fmla="*/ 0 w 8277225"/>
              <a:gd name="connsiteY0-22" fmla="*/ 0 h 6858000"/>
              <a:gd name="connsiteX1-23" fmla="*/ 4331494 w 8277225"/>
              <a:gd name="connsiteY1-24" fmla="*/ 2382 h 6858000"/>
              <a:gd name="connsiteX2-25" fmla="*/ 8277225 w 8277225"/>
              <a:gd name="connsiteY2-26" fmla="*/ 6858000 h 6858000"/>
              <a:gd name="connsiteX3-27" fmla="*/ 0 w 8277225"/>
              <a:gd name="connsiteY3-28" fmla="*/ 6858000 h 6858000"/>
              <a:gd name="connsiteX4-29" fmla="*/ 0 w 8277225"/>
              <a:gd name="connsiteY4-30" fmla="*/ 0 h 6858000"/>
              <a:gd name="connsiteX0-31" fmla="*/ 0 w 8277225"/>
              <a:gd name="connsiteY0-32" fmla="*/ 0 h 6858000"/>
              <a:gd name="connsiteX1-33" fmla="*/ 4369594 w 8277225"/>
              <a:gd name="connsiteY1-34" fmla="*/ 9526 h 6858000"/>
              <a:gd name="connsiteX2-35" fmla="*/ 8277225 w 8277225"/>
              <a:gd name="connsiteY2-36" fmla="*/ 6858000 h 6858000"/>
              <a:gd name="connsiteX3-37" fmla="*/ 0 w 8277225"/>
              <a:gd name="connsiteY3-38" fmla="*/ 6858000 h 6858000"/>
              <a:gd name="connsiteX4-39" fmla="*/ 0 w 8277225"/>
              <a:gd name="connsiteY4-40" fmla="*/ 0 h 6858000"/>
              <a:gd name="connsiteX0-41" fmla="*/ 0 w 9029700"/>
              <a:gd name="connsiteY0-42" fmla="*/ 0 h 6858000"/>
              <a:gd name="connsiteX1-43" fmla="*/ 4369594 w 9029700"/>
              <a:gd name="connsiteY1-44" fmla="*/ 9526 h 6858000"/>
              <a:gd name="connsiteX2-45" fmla="*/ 9029700 w 9029700"/>
              <a:gd name="connsiteY2-46" fmla="*/ 6848488 h 6858000"/>
              <a:gd name="connsiteX3-47" fmla="*/ 0 w 9029700"/>
              <a:gd name="connsiteY3-48" fmla="*/ 6858000 h 6858000"/>
              <a:gd name="connsiteX4-49" fmla="*/ 0 w 9029700"/>
              <a:gd name="connsiteY4-50" fmla="*/ 0 h 6858000"/>
              <a:gd name="connsiteX0-51" fmla="*/ 0 w 9029700"/>
              <a:gd name="connsiteY0-52" fmla="*/ 0 h 6858000"/>
              <a:gd name="connsiteX1-53" fmla="*/ 3217069 w 9029700"/>
              <a:gd name="connsiteY1-54" fmla="*/ 161714 h 6858000"/>
              <a:gd name="connsiteX2-55" fmla="*/ 9029700 w 9029700"/>
              <a:gd name="connsiteY2-56" fmla="*/ 6848488 h 6858000"/>
              <a:gd name="connsiteX3-57" fmla="*/ 0 w 9029700"/>
              <a:gd name="connsiteY3-58" fmla="*/ 6858000 h 6858000"/>
              <a:gd name="connsiteX4-59" fmla="*/ 0 w 9029700"/>
              <a:gd name="connsiteY4-60" fmla="*/ 0 h 6858000"/>
              <a:gd name="connsiteX0-61" fmla="*/ 0 w 9029700"/>
              <a:gd name="connsiteY0-62" fmla="*/ 0 h 6858000"/>
              <a:gd name="connsiteX1-63" fmla="*/ 2464594 w 9029700"/>
              <a:gd name="connsiteY1-64" fmla="*/ 342438 h 6858000"/>
              <a:gd name="connsiteX2-65" fmla="*/ 9029700 w 9029700"/>
              <a:gd name="connsiteY2-66" fmla="*/ 6848488 h 6858000"/>
              <a:gd name="connsiteX3-67" fmla="*/ 0 w 9029700"/>
              <a:gd name="connsiteY3-68" fmla="*/ 6858000 h 6858000"/>
              <a:gd name="connsiteX4-69" fmla="*/ 0 w 9029700"/>
              <a:gd name="connsiteY4-70" fmla="*/ 0 h 6858000"/>
              <a:gd name="connsiteX0-71" fmla="*/ 0 w 9029700"/>
              <a:gd name="connsiteY0-72" fmla="*/ 0 h 6858000"/>
              <a:gd name="connsiteX1-73" fmla="*/ 2264569 w 9029700"/>
              <a:gd name="connsiteY1-74" fmla="*/ 19038 h 6858000"/>
              <a:gd name="connsiteX2-75" fmla="*/ 9029700 w 9029700"/>
              <a:gd name="connsiteY2-76" fmla="*/ 6848488 h 6858000"/>
              <a:gd name="connsiteX3-77" fmla="*/ 0 w 9029700"/>
              <a:gd name="connsiteY3-78" fmla="*/ 6858000 h 6858000"/>
              <a:gd name="connsiteX4-79" fmla="*/ 0 w 9029700"/>
              <a:gd name="connsiteY4-80" fmla="*/ 0 h 6858000"/>
              <a:gd name="connsiteX0-81" fmla="*/ 0 w 9029700"/>
              <a:gd name="connsiteY0-82" fmla="*/ 0 h 6858000"/>
              <a:gd name="connsiteX1-83" fmla="*/ 2267744 w 9029700"/>
              <a:gd name="connsiteY1-84" fmla="*/ 3185 h 6858000"/>
              <a:gd name="connsiteX2-85" fmla="*/ 9029700 w 9029700"/>
              <a:gd name="connsiteY2-86" fmla="*/ 6848488 h 6858000"/>
              <a:gd name="connsiteX3-87" fmla="*/ 0 w 9029700"/>
              <a:gd name="connsiteY3-88" fmla="*/ 6858000 h 6858000"/>
              <a:gd name="connsiteX4-89" fmla="*/ 0 w 9029700"/>
              <a:gd name="connsiteY4-90" fmla="*/ 0 h 6858000"/>
              <a:gd name="connsiteX0-91" fmla="*/ 0 w 9029700"/>
              <a:gd name="connsiteY0-92" fmla="*/ 0 h 6858000"/>
              <a:gd name="connsiteX1-93" fmla="*/ 2267744 w 9029700"/>
              <a:gd name="connsiteY1-94" fmla="*/ 3185 h 6858000"/>
              <a:gd name="connsiteX2-95" fmla="*/ 9029700 w 9029700"/>
              <a:gd name="connsiteY2-96" fmla="*/ 6854829 h 6858000"/>
              <a:gd name="connsiteX3-97" fmla="*/ 0 w 9029700"/>
              <a:gd name="connsiteY3-98" fmla="*/ 6858000 h 6858000"/>
              <a:gd name="connsiteX4-99" fmla="*/ 0 w 9029700"/>
              <a:gd name="connsiteY4-100" fmla="*/ 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029700" h="6858000">
                <a:moveTo>
                  <a:pt x="0" y="0"/>
                </a:moveTo>
                <a:lnTo>
                  <a:pt x="2267744" y="3185"/>
                </a:lnTo>
                <a:lnTo>
                  <a:pt x="9029700" y="6854829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椭圆 7"/>
          <p:cNvSpPr/>
          <p:nvPr>
            <p:custDataLst>
              <p:tags r:id="rId3"/>
            </p:custDataLst>
          </p:nvPr>
        </p:nvSpPr>
        <p:spPr>
          <a:xfrm>
            <a:off x="7172926" y="4981575"/>
            <a:ext cx="6858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11" name="组合 10"/>
          <p:cNvGrpSpPr/>
          <p:nvPr>
            <p:custDataLst>
              <p:tags r:id="rId4"/>
            </p:custDataLst>
          </p:nvPr>
        </p:nvGrpSpPr>
        <p:grpSpPr>
          <a:xfrm>
            <a:off x="7636475" y="5387977"/>
            <a:ext cx="1366837" cy="1366837"/>
            <a:chOff x="9077325" y="4430713"/>
            <a:chExt cx="1366837" cy="1366837"/>
          </a:xfrm>
          <a:solidFill>
            <a:srgbClr val="FFC000"/>
          </a:solidFill>
        </p:grpSpPr>
        <p:sp>
          <p:nvSpPr>
            <p:cNvPr id="9" name="椭圆 8"/>
            <p:cNvSpPr/>
            <p:nvPr>
              <p:custDataLst>
                <p:tags r:id="rId5"/>
              </p:custDataLst>
            </p:nvPr>
          </p:nvSpPr>
          <p:spPr>
            <a:xfrm>
              <a:off x="9077325" y="4430713"/>
              <a:ext cx="1366837" cy="136683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Shape 3726"/>
            <p:cNvSpPr/>
            <p:nvPr>
              <p:custDataLst>
                <p:tags r:id="rId6"/>
              </p:custDataLst>
            </p:nvPr>
          </p:nvSpPr>
          <p:spPr>
            <a:xfrm>
              <a:off x="9466760" y="4873600"/>
              <a:ext cx="587965" cy="481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4400"/>
                  </a:moveTo>
                  <a:lnTo>
                    <a:pt x="16349" y="14400"/>
                  </a:lnTo>
                  <a:cubicBezTo>
                    <a:pt x="16227" y="14820"/>
                    <a:pt x="16076" y="15221"/>
                    <a:pt x="15897" y="15600"/>
                  </a:cubicBezTo>
                  <a:lnTo>
                    <a:pt x="20618" y="15600"/>
                  </a:lnTo>
                  <a:lnTo>
                    <a:pt x="20618" y="19200"/>
                  </a:lnTo>
                  <a:cubicBezTo>
                    <a:pt x="20618" y="19862"/>
                    <a:pt x="20178" y="20400"/>
                    <a:pt x="19636" y="20400"/>
                  </a:cubicBezTo>
                  <a:lnTo>
                    <a:pt x="1964" y="20400"/>
                  </a:lnTo>
                  <a:cubicBezTo>
                    <a:pt x="1422" y="20400"/>
                    <a:pt x="982" y="19862"/>
                    <a:pt x="982" y="19200"/>
                  </a:cubicBezTo>
                  <a:lnTo>
                    <a:pt x="982" y="15600"/>
                  </a:lnTo>
                  <a:lnTo>
                    <a:pt x="5704" y="15600"/>
                  </a:lnTo>
                  <a:cubicBezTo>
                    <a:pt x="5524" y="15221"/>
                    <a:pt x="5373" y="14820"/>
                    <a:pt x="5251" y="14400"/>
                  </a:cubicBezTo>
                  <a:lnTo>
                    <a:pt x="982" y="14400"/>
                  </a:lnTo>
                  <a:lnTo>
                    <a:pt x="982" y="4800"/>
                  </a:lnTo>
                  <a:cubicBezTo>
                    <a:pt x="982" y="4138"/>
                    <a:pt x="1422" y="3600"/>
                    <a:pt x="1964" y="3600"/>
                  </a:cubicBezTo>
                  <a:lnTo>
                    <a:pt x="3927" y="3600"/>
                  </a:lnTo>
                  <a:cubicBezTo>
                    <a:pt x="5891" y="3600"/>
                    <a:pt x="5891" y="1200"/>
                    <a:pt x="7364" y="1200"/>
                  </a:cubicBezTo>
                  <a:lnTo>
                    <a:pt x="10800" y="1200"/>
                  </a:lnTo>
                  <a:lnTo>
                    <a:pt x="14236" y="1200"/>
                  </a:lnTo>
                  <a:cubicBezTo>
                    <a:pt x="15709" y="1200"/>
                    <a:pt x="15709" y="3600"/>
                    <a:pt x="17673" y="3600"/>
                  </a:cubicBezTo>
                  <a:lnTo>
                    <a:pt x="19636" y="3600"/>
                  </a:lnTo>
                  <a:cubicBezTo>
                    <a:pt x="20178" y="3600"/>
                    <a:pt x="20618" y="4138"/>
                    <a:pt x="20618" y="4800"/>
                  </a:cubicBezTo>
                  <a:cubicBezTo>
                    <a:pt x="20618" y="4800"/>
                    <a:pt x="20618" y="14400"/>
                    <a:pt x="20618" y="14400"/>
                  </a:cubicBezTo>
                  <a:close/>
                  <a:moveTo>
                    <a:pt x="19636" y="2400"/>
                  </a:moveTo>
                  <a:lnTo>
                    <a:pt x="17673" y="2400"/>
                  </a:lnTo>
                  <a:cubicBezTo>
                    <a:pt x="16200" y="2400"/>
                    <a:pt x="16200" y="0"/>
                    <a:pt x="14236" y="0"/>
                  </a:cubicBezTo>
                  <a:lnTo>
                    <a:pt x="10800" y="0"/>
                  </a:lnTo>
                  <a:lnTo>
                    <a:pt x="7364" y="0"/>
                  </a:lnTo>
                  <a:cubicBezTo>
                    <a:pt x="5400" y="0"/>
                    <a:pt x="5400" y="2400"/>
                    <a:pt x="3927" y="2400"/>
                  </a:cubicBezTo>
                  <a:lnTo>
                    <a:pt x="1964" y="2400"/>
                  </a:lnTo>
                  <a:cubicBezTo>
                    <a:pt x="879" y="2400"/>
                    <a:pt x="0" y="3475"/>
                    <a:pt x="0" y="4800"/>
                  </a:cubicBezTo>
                  <a:lnTo>
                    <a:pt x="0" y="19200"/>
                  </a:lnTo>
                  <a:cubicBezTo>
                    <a:pt x="0" y="20525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525"/>
                    <a:pt x="21600" y="19200"/>
                  </a:cubicBezTo>
                  <a:lnTo>
                    <a:pt x="21600" y="4800"/>
                  </a:lnTo>
                  <a:cubicBezTo>
                    <a:pt x="21600" y="3475"/>
                    <a:pt x="20721" y="2400"/>
                    <a:pt x="19636" y="2400"/>
                  </a:cubicBezTo>
                  <a:moveTo>
                    <a:pt x="18164" y="7200"/>
                  </a:moveTo>
                  <a:cubicBezTo>
                    <a:pt x="17892" y="7200"/>
                    <a:pt x="17673" y="6932"/>
                    <a:pt x="17673" y="6600"/>
                  </a:cubicBezTo>
                  <a:cubicBezTo>
                    <a:pt x="17673" y="6270"/>
                    <a:pt x="17892" y="6000"/>
                    <a:pt x="18164" y="6000"/>
                  </a:cubicBezTo>
                  <a:cubicBezTo>
                    <a:pt x="18435" y="6000"/>
                    <a:pt x="18655" y="6270"/>
                    <a:pt x="18655" y="6600"/>
                  </a:cubicBezTo>
                  <a:cubicBezTo>
                    <a:pt x="18655" y="6932"/>
                    <a:pt x="18435" y="7200"/>
                    <a:pt x="18164" y="7200"/>
                  </a:cubicBezTo>
                  <a:moveTo>
                    <a:pt x="18164" y="4800"/>
                  </a:moveTo>
                  <a:cubicBezTo>
                    <a:pt x="17351" y="4800"/>
                    <a:pt x="16691" y="5606"/>
                    <a:pt x="16691" y="6600"/>
                  </a:cubicBezTo>
                  <a:cubicBezTo>
                    <a:pt x="16691" y="7595"/>
                    <a:pt x="17351" y="8400"/>
                    <a:pt x="18164" y="8400"/>
                  </a:cubicBezTo>
                  <a:cubicBezTo>
                    <a:pt x="18977" y="8400"/>
                    <a:pt x="19636" y="7595"/>
                    <a:pt x="19636" y="6600"/>
                  </a:cubicBezTo>
                  <a:cubicBezTo>
                    <a:pt x="19636" y="5606"/>
                    <a:pt x="18977" y="4800"/>
                    <a:pt x="18164" y="4800"/>
                  </a:cubicBezTo>
                  <a:moveTo>
                    <a:pt x="18164" y="9600"/>
                  </a:moveTo>
                  <a:cubicBezTo>
                    <a:pt x="17892" y="9600"/>
                    <a:pt x="17673" y="9870"/>
                    <a:pt x="17673" y="10200"/>
                  </a:cubicBezTo>
                  <a:cubicBezTo>
                    <a:pt x="17673" y="10532"/>
                    <a:pt x="17892" y="10800"/>
                    <a:pt x="18164" y="10800"/>
                  </a:cubicBezTo>
                  <a:cubicBezTo>
                    <a:pt x="18435" y="10800"/>
                    <a:pt x="18655" y="10532"/>
                    <a:pt x="18655" y="10200"/>
                  </a:cubicBezTo>
                  <a:cubicBezTo>
                    <a:pt x="18655" y="9870"/>
                    <a:pt x="18435" y="9600"/>
                    <a:pt x="18164" y="9600"/>
                  </a:cubicBezTo>
                  <a:moveTo>
                    <a:pt x="10800" y="16800"/>
                  </a:moveTo>
                  <a:cubicBezTo>
                    <a:pt x="8631" y="16800"/>
                    <a:pt x="6873" y="14652"/>
                    <a:pt x="6873" y="12000"/>
                  </a:cubicBezTo>
                  <a:cubicBezTo>
                    <a:pt x="6873" y="9349"/>
                    <a:pt x="8631" y="7200"/>
                    <a:pt x="10800" y="7200"/>
                  </a:cubicBezTo>
                  <a:cubicBezTo>
                    <a:pt x="12969" y="7200"/>
                    <a:pt x="14727" y="9349"/>
                    <a:pt x="14727" y="12000"/>
                  </a:cubicBezTo>
                  <a:cubicBezTo>
                    <a:pt x="14727" y="14652"/>
                    <a:pt x="12969" y="16800"/>
                    <a:pt x="10800" y="16800"/>
                  </a:cubicBezTo>
                  <a:moveTo>
                    <a:pt x="10800" y="6000"/>
                  </a:moveTo>
                  <a:cubicBezTo>
                    <a:pt x="8088" y="6000"/>
                    <a:pt x="5891" y="8687"/>
                    <a:pt x="5891" y="12000"/>
                  </a:cubicBezTo>
                  <a:cubicBezTo>
                    <a:pt x="5891" y="15314"/>
                    <a:pt x="8088" y="18000"/>
                    <a:pt x="10800" y="18000"/>
                  </a:cubicBezTo>
                  <a:cubicBezTo>
                    <a:pt x="13512" y="18000"/>
                    <a:pt x="15709" y="15314"/>
                    <a:pt x="15709" y="12000"/>
                  </a:cubicBezTo>
                  <a:cubicBezTo>
                    <a:pt x="15709" y="8687"/>
                    <a:pt x="13512" y="6000"/>
                    <a:pt x="10800" y="6000"/>
                  </a:cubicBezTo>
                  <a:moveTo>
                    <a:pt x="10800" y="14400"/>
                  </a:moveTo>
                  <a:cubicBezTo>
                    <a:pt x="9716" y="14400"/>
                    <a:pt x="8836" y="13325"/>
                    <a:pt x="8836" y="12000"/>
                  </a:cubicBezTo>
                  <a:cubicBezTo>
                    <a:pt x="8836" y="10675"/>
                    <a:pt x="9716" y="9600"/>
                    <a:pt x="10800" y="9600"/>
                  </a:cubicBezTo>
                  <a:cubicBezTo>
                    <a:pt x="11884" y="9600"/>
                    <a:pt x="12764" y="10675"/>
                    <a:pt x="12764" y="12000"/>
                  </a:cubicBezTo>
                  <a:cubicBezTo>
                    <a:pt x="12764" y="13325"/>
                    <a:pt x="11884" y="14400"/>
                    <a:pt x="10800" y="14400"/>
                  </a:cubicBezTo>
                  <a:moveTo>
                    <a:pt x="10800" y="8400"/>
                  </a:moveTo>
                  <a:cubicBezTo>
                    <a:pt x="9173" y="8400"/>
                    <a:pt x="7855" y="10012"/>
                    <a:pt x="7855" y="12000"/>
                  </a:cubicBezTo>
                  <a:cubicBezTo>
                    <a:pt x="7855" y="13989"/>
                    <a:pt x="9173" y="15600"/>
                    <a:pt x="10800" y="15600"/>
                  </a:cubicBezTo>
                  <a:cubicBezTo>
                    <a:pt x="12426" y="15600"/>
                    <a:pt x="13745" y="13989"/>
                    <a:pt x="13745" y="12000"/>
                  </a:cubicBezTo>
                  <a:cubicBezTo>
                    <a:pt x="13745" y="10012"/>
                    <a:pt x="12426" y="8400"/>
                    <a:pt x="10800" y="8400"/>
                  </a:cubicBezTo>
                  <a:moveTo>
                    <a:pt x="8345" y="3600"/>
                  </a:moveTo>
                  <a:lnTo>
                    <a:pt x="13255" y="3600"/>
                  </a:lnTo>
                  <a:cubicBezTo>
                    <a:pt x="13526" y="3600"/>
                    <a:pt x="13745" y="3332"/>
                    <a:pt x="13745" y="3000"/>
                  </a:cubicBezTo>
                  <a:cubicBezTo>
                    <a:pt x="13745" y="2670"/>
                    <a:pt x="13526" y="2400"/>
                    <a:pt x="13255" y="2400"/>
                  </a:cubicBezTo>
                  <a:lnTo>
                    <a:pt x="8345" y="2400"/>
                  </a:lnTo>
                  <a:cubicBezTo>
                    <a:pt x="8074" y="2400"/>
                    <a:pt x="7855" y="2670"/>
                    <a:pt x="7855" y="3000"/>
                  </a:cubicBezTo>
                  <a:cubicBezTo>
                    <a:pt x="7855" y="3332"/>
                    <a:pt x="8074" y="3600"/>
                    <a:pt x="8345" y="3600"/>
                  </a:cubicBezTo>
                </a:path>
              </a:pathLst>
            </a:custGeom>
            <a:grpFill/>
            <a:ln w="12700">
              <a:solidFill>
                <a:schemeClr val="accent3"/>
              </a:solidFill>
              <a:miter lim="400000"/>
            </a:ln>
          </p:spPr>
          <p:txBody>
            <a:bodyPr lIns="38100" tIns="38100" rIns="38100" bIns="3810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159385" y="1380490"/>
            <a:ext cx="7328535" cy="1082675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rmAutofit/>
          </a:bodyPr>
          <a:lstStyle/>
          <a:p>
            <a:pPr defTabSz="685800"/>
            <a:r>
              <a:rPr lang="zh-CN" altLang="en-US" sz="3200" b="1" smtClean="0">
                <a:latin typeface="+mj-lt"/>
                <a:ea typeface="+mj-ea"/>
                <a:cs typeface="+mj-cs"/>
              </a:rPr>
              <a:t>城镇住房困难家庭申请公租房保障的，应当同 时具备下列条件：</a:t>
            </a:r>
            <a:endParaRPr lang="zh-CN" altLang="en-US" sz="3200" b="1" smtClean="0">
              <a:latin typeface="+mj-lt"/>
              <a:ea typeface="+mj-ea"/>
              <a:cs typeface="+mj-cs"/>
            </a:endParaRPr>
          </a:p>
        </p:txBody>
      </p:sp>
      <p:cxnSp>
        <p:nvCxnSpPr>
          <p:cNvPr id="16" name="直接连接符 15"/>
          <p:cNvCxnSpPr/>
          <p:nvPr>
            <p:custDataLst>
              <p:tags r:id="rId8"/>
            </p:custDataLst>
          </p:nvPr>
        </p:nvCxnSpPr>
        <p:spPr>
          <a:xfrm>
            <a:off x="1211430" y="3429216"/>
            <a:ext cx="1084696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文本框 17"/>
          <p:cNvSpPr txBox="1"/>
          <p:nvPr>
            <p:custDataLst>
              <p:tags r:id="rId9"/>
            </p:custDataLst>
          </p:nvPr>
        </p:nvSpPr>
        <p:spPr>
          <a:xfrm>
            <a:off x="159385" y="2463165"/>
            <a:ext cx="7328535" cy="3451860"/>
          </a:xfrm>
          <a:prstGeom prst="rect">
            <a:avLst/>
          </a:prstGeom>
        </p:spPr>
        <p:txBody>
          <a:bodyPr vert="horz" lIns="90000" tIns="46800" rIns="90000" bIns="46800" rtlCol="0">
            <a:normAutofit fontScale="80000"/>
          </a:bodyPr>
          <a:lstStyle>
            <a:defPPr>
              <a:defRPr lang="zh-CN"/>
            </a:defPPr>
            <a:lvl1pPr indent="0" algn="ctr" defTabSz="913765">
              <a:spcBef>
                <a:spcPct val="20000"/>
              </a:spcBef>
              <a:buFont typeface="Arial" panose="020B0604020202020204" pitchFamily="34" charset="0"/>
              <a:buNone/>
              <a:defRPr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bg1">
                    <a:lumMod val="65000"/>
                  </a:schemeClr>
                </a:solidFill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100">
                <a:solidFill>
                  <a:schemeClr val="bg1">
                    <a:lumMod val="65000"/>
                  </a:schemeClr>
                </a:solidFill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050">
                <a:solidFill>
                  <a:schemeClr val="bg1">
                    <a:lumMod val="65000"/>
                  </a:schemeClr>
                </a:solidFill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50">
                <a:solidFill>
                  <a:schemeClr val="bg1">
                    <a:lumMod val="6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algn="l" defTabSz="685165" fontAlgn="auto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（一）申请人具有本市城镇户籍，共同申请人具有本市城镇户 籍或者持有有效《武汉市居住证》；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algn="l" defTabSz="685165" fontAlgn="auto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（二）家庭人均可支配收入符合规定标准；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(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家庭上年度人均月收入低于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3000</a:t>
            </a:r>
            <a:r>
              <a:rPr lang="zh-CN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元，单身居民低于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3500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元），家庭人均住房建筑面积低于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16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平方米）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algn="l" defTabSz="685165" fontAlgn="auto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（三）在本市无房产或者人均住房建筑面积低于规定标准，且 3年内无房产转移、注销记录；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algn="l" defTabSz="685165" fontAlgn="auto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（四）申请人与共同申请人之间有法定的赡养、抚养或者扶养关系。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342900" indent="-342900" algn="l" defTabSz="685165" fontAlgn="auto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p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拥有的房产或者承租的公有住房，被列入征收补偿范围并已 下达征收决定、尚未安置到位的，暂不受理其公租房保障申请。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grpSp>
        <p:nvGrpSpPr>
          <p:cNvPr id="14" name="组合 13"/>
          <p:cNvGrpSpPr/>
          <p:nvPr>
            <p:custDataLst>
              <p:tags r:id="rId10"/>
            </p:custDataLst>
          </p:nvPr>
        </p:nvGrpSpPr>
        <p:grpSpPr>
          <a:xfrm>
            <a:off x="-72" y="5854700"/>
            <a:ext cx="12194004" cy="1003301"/>
            <a:chOff x="-672" y="5854700"/>
            <a:chExt cx="12194004" cy="1003301"/>
          </a:xfrm>
          <a:solidFill>
            <a:srgbClr val="FFC000"/>
          </a:solidFill>
        </p:grpSpPr>
        <p:sp>
          <p:nvSpPr>
            <p:cNvPr id="19" name="矩形 23"/>
            <p:cNvSpPr/>
            <p:nvPr>
              <p:custDataLst>
                <p:tags r:id="rId11"/>
              </p:custDataLst>
            </p:nvPr>
          </p:nvSpPr>
          <p:spPr>
            <a:xfrm>
              <a:off x="-672" y="5854700"/>
              <a:ext cx="784897" cy="830263"/>
            </a:xfrm>
            <a:custGeom>
              <a:avLst/>
              <a:gdLst>
                <a:gd name="connsiteX0" fmla="*/ 0 w 270142"/>
                <a:gd name="connsiteY0" fmla="*/ 0 h 1190625"/>
                <a:gd name="connsiteX1" fmla="*/ 270142 w 270142"/>
                <a:gd name="connsiteY1" fmla="*/ 0 h 1190625"/>
                <a:gd name="connsiteX2" fmla="*/ 270142 w 270142"/>
                <a:gd name="connsiteY2" fmla="*/ 1190625 h 1190625"/>
                <a:gd name="connsiteX3" fmla="*/ 0 w 270142"/>
                <a:gd name="connsiteY3" fmla="*/ 1190625 h 1190625"/>
                <a:gd name="connsiteX4" fmla="*/ 0 w 270142"/>
                <a:gd name="connsiteY4" fmla="*/ 0 h 1190625"/>
                <a:gd name="connsiteX0-1" fmla="*/ 0 w 546367"/>
                <a:gd name="connsiteY0-2" fmla="*/ 1003300 h 1190625"/>
                <a:gd name="connsiteX1-3" fmla="*/ 546367 w 546367"/>
                <a:gd name="connsiteY1-4" fmla="*/ 0 h 1190625"/>
                <a:gd name="connsiteX2-5" fmla="*/ 546367 w 546367"/>
                <a:gd name="connsiteY2-6" fmla="*/ 1190625 h 1190625"/>
                <a:gd name="connsiteX3-7" fmla="*/ 276225 w 546367"/>
                <a:gd name="connsiteY3-8" fmla="*/ 1190625 h 1190625"/>
                <a:gd name="connsiteX4-9" fmla="*/ 0 w 546367"/>
                <a:gd name="connsiteY4-10" fmla="*/ 1003300 h 1190625"/>
                <a:gd name="connsiteX0-11" fmla="*/ 0 w 546367"/>
                <a:gd name="connsiteY0-12" fmla="*/ 390525 h 577850"/>
                <a:gd name="connsiteX1-13" fmla="*/ 267 w 546367"/>
                <a:gd name="connsiteY1-14" fmla="*/ 0 h 577850"/>
                <a:gd name="connsiteX2-15" fmla="*/ 546367 w 546367"/>
                <a:gd name="connsiteY2-16" fmla="*/ 577850 h 577850"/>
                <a:gd name="connsiteX3-17" fmla="*/ 276225 w 546367"/>
                <a:gd name="connsiteY3-18" fmla="*/ 577850 h 577850"/>
                <a:gd name="connsiteX4-19" fmla="*/ 0 w 546367"/>
                <a:gd name="connsiteY4-20" fmla="*/ 390525 h 577850"/>
                <a:gd name="connsiteX0-21" fmla="*/ 0 w 784492"/>
                <a:gd name="connsiteY0-22" fmla="*/ 390525 h 806450"/>
                <a:gd name="connsiteX1-23" fmla="*/ 267 w 784492"/>
                <a:gd name="connsiteY1-24" fmla="*/ 0 h 806450"/>
                <a:gd name="connsiteX2-25" fmla="*/ 784492 w 784492"/>
                <a:gd name="connsiteY2-26" fmla="*/ 806450 h 806450"/>
                <a:gd name="connsiteX3-27" fmla="*/ 276225 w 784492"/>
                <a:gd name="connsiteY3-28" fmla="*/ 577850 h 806450"/>
                <a:gd name="connsiteX4-29" fmla="*/ 0 w 784492"/>
                <a:gd name="connsiteY4-30" fmla="*/ 390525 h 806450"/>
                <a:gd name="connsiteX0-31" fmla="*/ 0 w 784492"/>
                <a:gd name="connsiteY0-32" fmla="*/ 390525 h 809625"/>
                <a:gd name="connsiteX1-33" fmla="*/ 267 w 784492"/>
                <a:gd name="connsiteY1-34" fmla="*/ 0 h 809625"/>
                <a:gd name="connsiteX2-35" fmla="*/ 784492 w 784492"/>
                <a:gd name="connsiteY2-36" fmla="*/ 806450 h 809625"/>
                <a:gd name="connsiteX3-37" fmla="*/ 469900 w 784492"/>
                <a:gd name="connsiteY3-38" fmla="*/ 809625 h 809625"/>
                <a:gd name="connsiteX4-39" fmla="*/ 0 w 784492"/>
                <a:gd name="connsiteY4-40" fmla="*/ 390525 h 809625"/>
                <a:gd name="connsiteX0-41" fmla="*/ 0 w 784492"/>
                <a:gd name="connsiteY0-42" fmla="*/ 365125 h 809625"/>
                <a:gd name="connsiteX1-43" fmla="*/ 267 w 784492"/>
                <a:gd name="connsiteY1-44" fmla="*/ 0 h 809625"/>
                <a:gd name="connsiteX2-45" fmla="*/ 784492 w 784492"/>
                <a:gd name="connsiteY2-46" fmla="*/ 806450 h 809625"/>
                <a:gd name="connsiteX3-47" fmla="*/ 469900 w 784492"/>
                <a:gd name="connsiteY3-48" fmla="*/ 809625 h 809625"/>
                <a:gd name="connsiteX4-49" fmla="*/ 0 w 784492"/>
                <a:gd name="connsiteY4-50" fmla="*/ 365125 h 809625"/>
                <a:gd name="connsiteX0-51" fmla="*/ 0 w 784492"/>
                <a:gd name="connsiteY0-52" fmla="*/ 365125 h 835025"/>
                <a:gd name="connsiteX1-53" fmla="*/ 267 w 784492"/>
                <a:gd name="connsiteY1-54" fmla="*/ 0 h 835025"/>
                <a:gd name="connsiteX2-55" fmla="*/ 784492 w 784492"/>
                <a:gd name="connsiteY2-56" fmla="*/ 806450 h 835025"/>
                <a:gd name="connsiteX3-57" fmla="*/ 473075 w 784492"/>
                <a:gd name="connsiteY3-58" fmla="*/ 835025 h 835025"/>
                <a:gd name="connsiteX4-59" fmla="*/ 0 w 784492"/>
                <a:gd name="connsiteY4-60" fmla="*/ 365125 h 835025"/>
                <a:gd name="connsiteX0-61" fmla="*/ 0 w 791636"/>
                <a:gd name="connsiteY0-62" fmla="*/ 365125 h 835025"/>
                <a:gd name="connsiteX1-63" fmla="*/ 7411 w 791636"/>
                <a:gd name="connsiteY1-64" fmla="*/ 0 h 835025"/>
                <a:gd name="connsiteX2-65" fmla="*/ 791636 w 791636"/>
                <a:gd name="connsiteY2-66" fmla="*/ 806450 h 835025"/>
                <a:gd name="connsiteX3-67" fmla="*/ 480219 w 791636"/>
                <a:gd name="connsiteY3-68" fmla="*/ 835025 h 835025"/>
                <a:gd name="connsiteX4-69" fmla="*/ 0 w 791636"/>
                <a:gd name="connsiteY4-70" fmla="*/ 365125 h 835025"/>
                <a:gd name="connsiteX0-71" fmla="*/ 4495 w 784225"/>
                <a:gd name="connsiteY0-72" fmla="*/ 369887 h 835025"/>
                <a:gd name="connsiteX1-73" fmla="*/ 0 w 784225"/>
                <a:gd name="connsiteY1-74" fmla="*/ 0 h 835025"/>
                <a:gd name="connsiteX2-75" fmla="*/ 784225 w 784225"/>
                <a:gd name="connsiteY2-76" fmla="*/ 806450 h 835025"/>
                <a:gd name="connsiteX3-77" fmla="*/ 472808 w 784225"/>
                <a:gd name="connsiteY3-78" fmla="*/ 835025 h 835025"/>
                <a:gd name="connsiteX4-79" fmla="*/ 4495 w 784225"/>
                <a:gd name="connsiteY4-80" fmla="*/ 369887 h 835025"/>
                <a:gd name="connsiteX0-81" fmla="*/ 403 w 784896"/>
                <a:gd name="connsiteY0-82" fmla="*/ 384175 h 835025"/>
                <a:gd name="connsiteX1-83" fmla="*/ 671 w 784896"/>
                <a:gd name="connsiteY1-84" fmla="*/ 0 h 835025"/>
                <a:gd name="connsiteX2-85" fmla="*/ 784896 w 784896"/>
                <a:gd name="connsiteY2-86" fmla="*/ 806450 h 835025"/>
                <a:gd name="connsiteX3-87" fmla="*/ 473479 w 784896"/>
                <a:gd name="connsiteY3-88" fmla="*/ 835025 h 835025"/>
                <a:gd name="connsiteX4-89" fmla="*/ 403 w 784896"/>
                <a:gd name="connsiteY4-90" fmla="*/ 384175 h 835025"/>
                <a:gd name="connsiteX0-91" fmla="*/ 2113 w 784225"/>
                <a:gd name="connsiteY0-92" fmla="*/ 362744 h 835025"/>
                <a:gd name="connsiteX1-93" fmla="*/ 0 w 784225"/>
                <a:gd name="connsiteY1-94" fmla="*/ 0 h 835025"/>
                <a:gd name="connsiteX2-95" fmla="*/ 784225 w 784225"/>
                <a:gd name="connsiteY2-96" fmla="*/ 806450 h 835025"/>
                <a:gd name="connsiteX3-97" fmla="*/ 472808 w 784225"/>
                <a:gd name="connsiteY3-98" fmla="*/ 835025 h 835025"/>
                <a:gd name="connsiteX4-99" fmla="*/ 2113 w 784225"/>
                <a:gd name="connsiteY4-100" fmla="*/ 362744 h 835025"/>
                <a:gd name="connsiteX0-101" fmla="*/ 2113 w 784225"/>
                <a:gd name="connsiteY0-102" fmla="*/ 362744 h 830263"/>
                <a:gd name="connsiteX1-103" fmla="*/ 0 w 784225"/>
                <a:gd name="connsiteY1-104" fmla="*/ 0 h 830263"/>
                <a:gd name="connsiteX2-105" fmla="*/ 784225 w 784225"/>
                <a:gd name="connsiteY2-106" fmla="*/ 806450 h 830263"/>
                <a:gd name="connsiteX3-107" fmla="*/ 460902 w 784225"/>
                <a:gd name="connsiteY3-108" fmla="*/ 830263 h 830263"/>
                <a:gd name="connsiteX4-109" fmla="*/ 2113 w 784225"/>
                <a:gd name="connsiteY4-110" fmla="*/ 362744 h 830263"/>
                <a:gd name="connsiteX0-111" fmla="*/ 403 w 784897"/>
                <a:gd name="connsiteY0-112" fmla="*/ 360363 h 830263"/>
                <a:gd name="connsiteX1-113" fmla="*/ 672 w 784897"/>
                <a:gd name="connsiteY1-114" fmla="*/ 0 h 830263"/>
                <a:gd name="connsiteX2-115" fmla="*/ 784897 w 784897"/>
                <a:gd name="connsiteY2-116" fmla="*/ 806450 h 830263"/>
                <a:gd name="connsiteX3-117" fmla="*/ 461574 w 784897"/>
                <a:gd name="connsiteY3-118" fmla="*/ 830263 h 830263"/>
                <a:gd name="connsiteX4-119" fmla="*/ 403 w 784897"/>
                <a:gd name="connsiteY4-120" fmla="*/ 360363 h 83026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784897" h="830263">
                  <a:moveTo>
                    <a:pt x="403" y="360363"/>
                  </a:moveTo>
                  <a:cubicBezTo>
                    <a:pt x="-1095" y="237067"/>
                    <a:pt x="2170" y="123296"/>
                    <a:pt x="672" y="0"/>
                  </a:cubicBezTo>
                  <a:lnTo>
                    <a:pt x="784897" y="806450"/>
                  </a:lnTo>
                  <a:lnTo>
                    <a:pt x="461574" y="830263"/>
                  </a:lnTo>
                  <a:lnTo>
                    <a:pt x="403" y="360363"/>
                  </a:ln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0" name="矩形 24"/>
            <p:cNvSpPr/>
            <p:nvPr>
              <p:custDataLst>
                <p:tags r:id="rId12"/>
              </p:custDataLst>
            </p:nvPr>
          </p:nvSpPr>
          <p:spPr>
            <a:xfrm>
              <a:off x="11419426" y="6076446"/>
              <a:ext cx="773906" cy="781555"/>
            </a:xfrm>
            <a:custGeom>
              <a:avLst/>
              <a:gdLst>
                <a:gd name="connsiteX0" fmla="*/ 0 w 217743"/>
                <a:gd name="connsiteY0" fmla="*/ 0 h 657729"/>
                <a:gd name="connsiteX1" fmla="*/ 217743 w 217743"/>
                <a:gd name="connsiteY1" fmla="*/ 0 h 657729"/>
                <a:gd name="connsiteX2" fmla="*/ 217743 w 217743"/>
                <a:gd name="connsiteY2" fmla="*/ 657729 h 657729"/>
                <a:gd name="connsiteX3" fmla="*/ 0 w 217743"/>
                <a:gd name="connsiteY3" fmla="*/ 657729 h 657729"/>
                <a:gd name="connsiteX4" fmla="*/ 0 w 217743"/>
                <a:gd name="connsiteY4" fmla="*/ 0 h 657729"/>
                <a:gd name="connsiteX0-1" fmla="*/ 0 w 686849"/>
                <a:gd name="connsiteY0-2" fmla="*/ 0 h 678656"/>
                <a:gd name="connsiteX1-3" fmla="*/ 686849 w 686849"/>
                <a:gd name="connsiteY1-4" fmla="*/ 678656 h 678656"/>
                <a:gd name="connsiteX2-5" fmla="*/ 217743 w 686849"/>
                <a:gd name="connsiteY2-6" fmla="*/ 657729 h 678656"/>
                <a:gd name="connsiteX3-7" fmla="*/ 0 w 686849"/>
                <a:gd name="connsiteY3-8" fmla="*/ 657729 h 678656"/>
                <a:gd name="connsiteX4-9" fmla="*/ 0 w 686849"/>
                <a:gd name="connsiteY4-10" fmla="*/ 0 h 678656"/>
                <a:gd name="connsiteX0-11" fmla="*/ 676275 w 686849"/>
                <a:gd name="connsiteY0-12" fmla="*/ 0 h 450056"/>
                <a:gd name="connsiteX1-13" fmla="*/ 686849 w 686849"/>
                <a:gd name="connsiteY1-14" fmla="*/ 450056 h 450056"/>
                <a:gd name="connsiteX2-15" fmla="*/ 217743 w 686849"/>
                <a:gd name="connsiteY2-16" fmla="*/ 429129 h 450056"/>
                <a:gd name="connsiteX3-17" fmla="*/ 0 w 686849"/>
                <a:gd name="connsiteY3-18" fmla="*/ 429129 h 450056"/>
                <a:gd name="connsiteX4-19" fmla="*/ 676275 w 686849"/>
                <a:gd name="connsiteY4-20" fmla="*/ 0 h 450056"/>
                <a:gd name="connsiteX0-21" fmla="*/ 676275 w 686849"/>
                <a:gd name="connsiteY0-22" fmla="*/ 0 h 769648"/>
                <a:gd name="connsiteX1-23" fmla="*/ 686849 w 686849"/>
                <a:gd name="connsiteY1-24" fmla="*/ 450056 h 769648"/>
                <a:gd name="connsiteX2-25" fmla="*/ 351093 w 686849"/>
                <a:gd name="connsiteY2-26" fmla="*/ 769648 h 769648"/>
                <a:gd name="connsiteX3-27" fmla="*/ 0 w 686849"/>
                <a:gd name="connsiteY3-28" fmla="*/ 429129 h 769648"/>
                <a:gd name="connsiteX4-29" fmla="*/ 676275 w 686849"/>
                <a:gd name="connsiteY4-30" fmla="*/ 0 h 769648"/>
                <a:gd name="connsiteX0-31" fmla="*/ 762000 w 772574"/>
                <a:gd name="connsiteY0-32" fmla="*/ 0 h 779173"/>
                <a:gd name="connsiteX1-33" fmla="*/ 772574 w 772574"/>
                <a:gd name="connsiteY1-34" fmla="*/ 450056 h 779173"/>
                <a:gd name="connsiteX2-35" fmla="*/ 436818 w 772574"/>
                <a:gd name="connsiteY2-36" fmla="*/ 769648 h 779173"/>
                <a:gd name="connsiteX3-37" fmla="*/ 0 w 772574"/>
                <a:gd name="connsiteY3-38" fmla="*/ 779173 h 779173"/>
                <a:gd name="connsiteX4-39" fmla="*/ 762000 w 772574"/>
                <a:gd name="connsiteY4-40" fmla="*/ 0 h 779173"/>
                <a:gd name="connsiteX0-41" fmla="*/ 762000 w 772574"/>
                <a:gd name="connsiteY0-42" fmla="*/ 0 h 779173"/>
                <a:gd name="connsiteX1-43" fmla="*/ 772574 w 772574"/>
                <a:gd name="connsiteY1-44" fmla="*/ 450056 h 779173"/>
                <a:gd name="connsiteX2-45" fmla="*/ 453487 w 772574"/>
                <a:gd name="connsiteY2-46" fmla="*/ 776792 h 779173"/>
                <a:gd name="connsiteX3-47" fmla="*/ 0 w 772574"/>
                <a:gd name="connsiteY3-48" fmla="*/ 779173 h 779173"/>
                <a:gd name="connsiteX4-49" fmla="*/ 762000 w 772574"/>
                <a:gd name="connsiteY4-50" fmla="*/ 0 h 779173"/>
                <a:gd name="connsiteX0-51" fmla="*/ 773906 w 773906"/>
                <a:gd name="connsiteY0-52" fmla="*/ 0 h 781554"/>
                <a:gd name="connsiteX1-53" fmla="*/ 772574 w 773906"/>
                <a:gd name="connsiteY1-54" fmla="*/ 452437 h 781554"/>
                <a:gd name="connsiteX2-55" fmla="*/ 453487 w 773906"/>
                <a:gd name="connsiteY2-56" fmla="*/ 779173 h 781554"/>
                <a:gd name="connsiteX3-57" fmla="*/ 0 w 773906"/>
                <a:gd name="connsiteY3-58" fmla="*/ 781554 h 781554"/>
                <a:gd name="connsiteX4-59" fmla="*/ 773906 w 773906"/>
                <a:gd name="connsiteY4-60" fmla="*/ 0 h 781554"/>
                <a:gd name="connsiteX0-61" fmla="*/ 773906 w 773906"/>
                <a:gd name="connsiteY0-62" fmla="*/ 0 h 781554"/>
                <a:gd name="connsiteX1-63" fmla="*/ 772574 w 773906"/>
                <a:gd name="connsiteY1-64" fmla="*/ 452437 h 781554"/>
                <a:gd name="connsiteX2-65" fmla="*/ 453487 w 773906"/>
                <a:gd name="connsiteY2-66" fmla="*/ 779173 h 781554"/>
                <a:gd name="connsiteX3-67" fmla="*/ 0 w 773906"/>
                <a:gd name="connsiteY3-68" fmla="*/ 781554 h 781554"/>
                <a:gd name="connsiteX4-69" fmla="*/ 773906 w 773906"/>
                <a:gd name="connsiteY4-70" fmla="*/ 0 h 781554"/>
                <a:gd name="connsiteX0-71" fmla="*/ 773906 w 773906"/>
                <a:gd name="connsiteY0-72" fmla="*/ 0 h 781555"/>
                <a:gd name="connsiteX1-73" fmla="*/ 772574 w 773906"/>
                <a:gd name="connsiteY1-74" fmla="*/ 452437 h 781555"/>
                <a:gd name="connsiteX2-75" fmla="*/ 451105 w 773906"/>
                <a:gd name="connsiteY2-76" fmla="*/ 781555 h 781555"/>
                <a:gd name="connsiteX3-77" fmla="*/ 0 w 773906"/>
                <a:gd name="connsiteY3-78" fmla="*/ 781554 h 781555"/>
                <a:gd name="connsiteX4-79" fmla="*/ 773906 w 773906"/>
                <a:gd name="connsiteY4-80" fmla="*/ 0 h 78155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773906" h="781555">
                  <a:moveTo>
                    <a:pt x="773906" y="0"/>
                  </a:moveTo>
                  <a:lnTo>
                    <a:pt x="772574" y="452437"/>
                  </a:lnTo>
                  <a:lnTo>
                    <a:pt x="451105" y="781555"/>
                  </a:lnTo>
                  <a:lnTo>
                    <a:pt x="0" y="781554"/>
                  </a:lnTo>
                  <a:lnTo>
                    <a:pt x="773906" y="0"/>
                  </a:ln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21" name="矩形 25"/>
            <p:cNvSpPr/>
            <p:nvPr>
              <p:custDataLst>
                <p:tags r:id="rId13"/>
              </p:custDataLst>
            </p:nvPr>
          </p:nvSpPr>
          <p:spPr>
            <a:xfrm>
              <a:off x="587375" y="6269832"/>
              <a:ext cx="1122362" cy="588169"/>
            </a:xfrm>
            <a:custGeom>
              <a:avLst/>
              <a:gdLst>
                <a:gd name="connsiteX0" fmla="*/ 0 w 250825"/>
                <a:gd name="connsiteY0" fmla="*/ 0 h 723900"/>
                <a:gd name="connsiteX1" fmla="*/ 250825 w 250825"/>
                <a:gd name="connsiteY1" fmla="*/ 0 h 723900"/>
                <a:gd name="connsiteX2" fmla="*/ 250825 w 250825"/>
                <a:gd name="connsiteY2" fmla="*/ 723900 h 723900"/>
                <a:gd name="connsiteX3" fmla="*/ 0 w 250825"/>
                <a:gd name="connsiteY3" fmla="*/ 723900 h 723900"/>
                <a:gd name="connsiteX4" fmla="*/ 0 w 250825"/>
                <a:gd name="connsiteY4" fmla="*/ 0 h 723900"/>
                <a:gd name="connsiteX0-1" fmla="*/ 0 w 1031875"/>
                <a:gd name="connsiteY0-2" fmla="*/ 152400 h 723900"/>
                <a:gd name="connsiteX1-3" fmla="*/ 1031875 w 1031875"/>
                <a:gd name="connsiteY1-4" fmla="*/ 0 h 723900"/>
                <a:gd name="connsiteX2-5" fmla="*/ 1031875 w 1031875"/>
                <a:gd name="connsiteY2-6" fmla="*/ 723900 h 723900"/>
                <a:gd name="connsiteX3-7" fmla="*/ 781050 w 1031875"/>
                <a:gd name="connsiteY3-8" fmla="*/ 723900 h 723900"/>
                <a:gd name="connsiteX4-9" fmla="*/ 0 w 1031875"/>
                <a:gd name="connsiteY4-10" fmla="*/ 152400 h 723900"/>
                <a:gd name="connsiteX0-11" fmla="*/ 0 w 1031875"/>
                <a:gd name="connsiteY0-12" fmla="*/ 0 h 571500"/>
                <a:gd name="connsiteX1-13" fmla="*/ 569912 w 1031875"/>
                <a:gd name="connsiteY1-14" fmla="*/ 50007 h 571500"/>
                <a:gd name="connsiteX2-15" fmla="*/ 1031875 w 1031875"/>
                <a:gd name="connsiteY2-16" fmla="*/ 571500 h 571500"/>
                <a:gd name="connsiteX3-17" fmla="*/ 781050 w 1031875"/>
                <a:gd name="connsiteY3-18" fmla="*/ 571500 h 571500"/>
                <a:gd name="connsiteX4-19" fmla="*/ 0 w 1031875"/>
                <a:gd name="connsiteY4-20" fmla="*/ 0 h 571500"/>
                <a:gd name="connsiteX0-21" fmla="*/ 0 w 1031875"/>
                <a:gd name="connsiteY0-22" fmla="*/ 0 h 571500"/>
                <a:gd name="connsiteX1-23" fmla="*/ 508000 w 1031875"/>
                <a:gd name="connsiteY1-24" fmla="*/ 7144 h 571500"/>
                <a:gd name="connsiteX2-25" fmla="*/ 1031875 w 1031875"/>
                <a:gd name="connsiteY2-26" fmla="*/ 571500 h 571500"/>
                <a:gd name="connsiteX3-27" fmla="*/ 781050 w 1031875"/>
                <a:gd name="connsiteY3-28" fmla="*/ 571500 h 571500"/>
                <a:gd name="connsiteX4-29" fmla="*/ 0 w 1031875"/>
                <a:gd name="connsiteY4-30" fmla="*/ 0 h 571500"/>
                <a:gd name="connsiteX0-31" fmla="*/ 0 w 1031875"/>
                <a:gd name="connsiteY0-32" fmla="*/ 0 h 578644"/>
                <a:gd name="connsiteX1-33" fmla="*/ 508000 w 1031875"/>
                <a:gd name="connsiteY1-34" fmla="*/ 7144 h 578644"/>
                <a:gd name="connsiteX2-35" fmla="*/ 1031875 w 1031875"/>
                <a:gd name="connsiteY2-36" fmla="*/ 571500 h 578644"/>
                <a:gd name="connsiteX3-37" fmla="*/ 573881 w 1031875"/>
                <a:gd name="connsiteY3-38" fmla="*/ 578644 h 578644"/>
                <a:gd name="connsiteX4-39" fmla="*/ 0 w 1031875"/>
                <a:gd name="connsiteY4-40" fmla="*/ 0 h 578644"/>
                <a:gd name="connsiteX0-41" fmla="*/ 0 w 1031875"/>
                <a:gd name="connsiteY0-42" fmla="*/ 0 h 573882"/>
                <a:gd name="connsiteX1-43" fmla="*/ 508000 w 1031875"/>
                <a:gd name="connsiteY1-44" fmla="*/ 7144 h 573882"/>
                <a:gd name="connsiteX2-45" fmla="*/ 1031875 w 1031875"/>
                <a:gd name="connsiteY2-46" fmla="*/ 571500 h 573882"/>
                <a:gd name="connsiteX3-47" fmla="*/ 585788 w 1031875"/>
                <a:gd name="connsiteY3-48" fmla="*/ 573882 h 573882"/>
                <a:gd name="connsiteX4-49" fmla="*/ 0 w 1031875"/>
                <a:gd name="connsiteY4-50" fmla="*/ 0 h 573882"/>
                <a:gd name="connsiteX0-51" fmla="*/ 0 w 1031875"/>
                <a:gd name="connsiteY0-52" fmla="*/ 0 h 581025"/>
                <a:gd name="connsiteX1-53" fmla="*/ 508000 w 1031875"/>
                <a:gd name="connsiteY1-54" fmla="*/ 7144 h 581025"/>
                <a:gd name="connsiteX2-55" fmla="*/ 1031875 w 1031875"/>
                <a:gd name="connsiteY2-56" fmla="*/ 571500 h 581025"/>
                <a:gd name="connsiteX3-57" fmla="*/ 573881 w 1031875"/>
                <a:gd name="connsiteY3-58" fmla="*/ 581025 h 581025"/>
                <a:gd name="connsiteX4-59" fmla="*/ 0 w 1031875"/>
                <a:gd name="connsiteY4-60" fmla="*/ 0 h 581025"/>
                <a:gd name="connsiteX0-61" fmla="*/ 0 w 889000"/>
                <a:gd name="connsiteY0-62" fmla="*/ 0 h 581025"/>
                <a:gd name="connsiteX1-63" fmla="*/ 508000 w 889000"/>
                <a:gd name="connsiteY1-64" fmla="*/ 7144 h 581025"/>
                <a:gd name="connsiteX2-65" fmla="*/ 889000 w 889000"/>
                <a:gd name="connsiteY2-66" fmla="*/ 578643 h 581025"/>
                <a:gd name="connsiteX3-67" fmla="*/ 573881 w 889000"/>
                <a:gd name="connsiteY3-68" fmla="*/ 581025 h 581025"/>
                <a:gd name="connsiteX4-69" fmla="*/ 0 w 889000"/>
                <a:gd name="connsiteY4-70" fmla="*/ 0 h 581025"/>
                <a:gd name="connsiteX0-71" fmla="*/ 0 w 1122362"/>
                <a:gd name="connsiteY0-72" fmla="*/ 0 h 588168"/>
                <a:gd name="connsiteX1-73" fmla="*/ 508000 w 1122362"/>
                <a:gd name="connsiteY1-74" fmla="*/ 7144 h 588168"/>
                <a:gd name="connsiteX2-75" fmla="*/ 1122362 w 1122362"/>
                <a:gd name="connsiteY2-76" fmla="*/ 588168 h 588168"/>
                <a:gd name="connsiteX3-77" fmla="*/ 573881 w 1122362"/>
                <a:gd name="connsiteY3-78" fmla="*/ 581025 h 588168"/>
                <a:gd name="connsiteX4-79" fmla="*/ 0 w 1122362"/>
                <a:gd name="connsiteY4-80" fmla="*/ 0 h 588168"/>
                <a:gd name="connsiteX0-81" fmla="*/ 0 w 1122362"/>
                <a:gd name="connsiteY0-82" fmla="*/ 0 h 588168"/>
                <a:gd name="connsiteX1-83" fmla="*/ 510381 w 1122362"/>
                <a:gd name="connsiteY1-84" fmla="*/ 0 h 588168"/>
                <a:gd name="connsiteX2-85" fmla="*/ 1122362 w 1122362"/>
                <a:gd name="connsiteY2-86" fmla="*/ 588168 h 588168"/>
                <a:gd name="connsiteX3-87" fmla="*/ 573881 w 1122362"/>
                <a:gd name="connsiteY3-88" fmla="*/ 581025 h 588168"/>
                <a:gd name="connsiteX4-89" fmla="*/ 0 w 1122362"/>
                <a:gd name="connsiteY4-90" fmla="*/ 0 h 588168"/>
                <a:gd name="connsiteX0-91" fmla="*/ 0 w 1122362"/>
                <a:gd name="connsiteY0-92" fmla="*/ 0 h 588169"/>
                <a:gd name="connsiteX1-93" fmla="*/ 510381 w 1122362"/>
                <a:gd name="connsiteY1-94" fmla="*/ 0 h 588169"/>
                <a:gd name="connsiteX2-95" fmla="*/ 1122362 w 1122362"/>
                <a:gd name="connsiteY2-96" fmla="*/ 588168 h 588169"/>
                <a:gd name="connsiteX3-97" fmla="*/ 578644 w 1122362"/>
                <a:gd name="connsiteY3-98" fmla="*/ 588169 h 588169"/>
                <a:gd name="connsiteX4-99" fmla="*/ 0 w 1122362"/>
                <a:gd name="connsiteY4-100" fmla="*/ 0 h 58816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22362" h="588169">
                  <a:moveTo>
                    <a:pt x="0" y="0"/>
                  </a:moveTo>
                  <a:lnTo>
                    <a:pt x="510381" y="0"/>
                  </a:lnTo>
                  <a:lnTo>
                    <a:pt x="1122362" y="588168"/>
                  </a:lnTo>
                  <a:lnTo>
                    <a:pt x="578644" y="58816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</p:spTree>
    <p:custDataLst>
      <p:tags r:id="rId14"/>
    </p:custData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6985" y="1652905"/>
            <a:ext cx="8630285" cy="35521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91795" y="274320"/>
            <a:ext cx="10483215" cy="750570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  <a:scene3d>
              <a:camera prst="orthographicFront"/>
              <a:lightRig rig="threePt" dir="t"/>
            </a:scene3d>
          </a:bodyPr>
          <a:lstStyle/>
          <a:p>
            <a:pPr algn="ctr" defTabSz="913765">
              <a:defRPr/>
            </a:pPr>
            <a:r>
              <a: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城镇住房困难家庭申请材料</a:t>
            </a:r>
            <a:endParaRPr lang="zh-CN" alt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1574800" y="2040890"/>
            <a:ext cx="6322060" cy="2501900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marL="285750" indent="-285750" algn="l" defTabSz="913765" fontAlgn="auto">
              <a:lnSpc>
                <a:spcPct val="200000"/>
              </a:lnSpc>
              <a:buFont typeface="Wingdings" panose="05000000000000000000" charset="0"/>
              <a:buChar char="p"/>
              <a:defRPr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《武汉公共租赁住房保障资格申请表》；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l" defTabSz="913765" fontAlgn="auto">
              <a:lnSpc>
                <a:spcPct val="200000"/>
              </a:lnSpc>
              <a:buFont typeface="Wingdings" panose="05000000000000000000" charset="0"/>
              <a:buChar char="p"/>
              <a:defRPr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申请人及共同申请人身份证（查看原件收取复印件）；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l" defTabSz="913765" fontAlgn="auto">
              <a:lnSpc>
                <a:spcPct val="200000"/>
              </a:lnSpc>
              <a:buFont typeface="Wingdings" panose="05000000000000000000" charset="0"/>
              <a:buChar char="p"/>
              <a:defRPr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申请人及共同申请人户籍证明（查看原件收取复印件）；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l" defTabSz="913765" fontAlgn="auto">
              <a:lnSpc>
                <a:spcPct val="200000"/>
              </a:lnSpc>
              <a:buFont typeface="Wingdings" panose="05000000000000000000" charset="0"/>
              <a:buChar char="p"/>
              <a:defRPr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家庭住房情况证明（包括住房租赁合同、借住证明）；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l" defTabSz="913765" fontAlgn="auto">
              <a:lnSpc>
                <a:spcPct val="200000"/>
              </a:lnSpc>
              <a:buFont typeface="Wingdings" panose="05000000000000000000" charset="0"/>
              <a:buChar char="p"/>
              <a:defRPr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家庭成员个人收入证明材料（工资流水、社保缴纳流水等）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l" defTabSz="913765" fontAlgn="auto">
              <a:lnSpc>
                <a:spcPct val="200000"/>
              </a:lnSpc>
              <a:buFont typeface="Wingdings" panose="05000000000000000000" charset="0"/>
              <a:buChar char="p"/>
              <a:defRPr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其他材料（查看原件残疾证、低保证等）。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6" name="直接连接符 15"/>
          <p:cNvCxnSpPr/>
          <p:nvPr>
            <p:custDataLst>
              <p:tags r:id="rId4"/>
            </p:custDataLst>
          </p:nvPr>
        </p:nvCxnSpPr>
        <p:spPr>
          <a:xfrm>
            <a:off x="962660" y="958850"/>
            <a:ext cx="140652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图片 6" descr="&amp;pky8570929990&amp;2&amp;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78775" y="70485"/>
            <a:ext cx="4213225" cy="671766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3101975" y="436245"/>
            <a:ext cx="6632575" cy="529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b="1">
                <a:latin typeface="Calibri" panose="020F0502020204030204" charset="0"/>
                <a:ea typeface="宋体" panose="02010600030101010101" pitchFamily="2" charset="-122"/>
              </a:rPr>
              <a:t>武汉市公共租赁住房保障资格申请表</a:t>
            </a:r>
            <a:r>
              <a:rPr lang="zh-CN" b="0">
                <a:ea typeface="宋体" panose="02010600030101010101" pitchFamily="2" charset="-122"/>
              </a:rPr>
              <a:t>（城镇住房困难家庭）</a:t>
            </a:r>
            <a:r>
              <a:rPr lang="zh-CN" sz="1050" b="0">
                <a:ea typeface="宋体" panose="02010600030101010101" pitchFamily="2" charset="-122"/>
              </a:rPr>
              <a:t>填报时间：</a:t>
            </a:r>
            <a:r>
              <a:rPr lang="en-US" sz="1050" b="0">
                <a:latin typeface="仿宋_GB2312" panose="02010609030101010101" charset="-122"/>
                <a:ea typeface="宋体" panose="02010600030101010101" pitchFamily="2" charset="-122"/>
              </a:rPr>
              <a:t>20</a:t>
            </a:r>
            <a:r>
              <a:rPr lang="en-US" sz="1050" b="0" u="sng">
                <a:latin typeface="仿宋_GB2312" panose="02010609030101010101" charset="-122"/>
                <a:ea typeface="宋体" panose="02010600030101010101" pitchFamily="2" charset="-122"/>
                <a:cs typeface="Times New Roman" panose="02020603050405020304" charset="0"/>
              </a:rPr>
              <a:t>      </a:t>
            </a:r>
            <a:r>
              <a:rPr lang="zh-CN" sz="1050" b="0">
                <a:ea typeface="宋体" panose="02010600030101010101" pitchFamily="2" charset="-122"/>
              </a:rPr>
              <a:t>年</a:t>
            </a:r>
            <a:r>
              <a:rPr lang="en-US" sz="1050" b="0" u="sng">
                <a:latin typeface="仿宋_GB2312" panose="02010609030101010101" charset="-122"/>
                <a:ea typeface="宋体" panose="02010600030101010101" pitchFamily="2" charset="-122"/>
                <a:cs typeface="Times New Roman" panose="02020603050405020304" charset="0"/>
              </a:rPr>
              <a:t>       </a:t>
            </a:r>
            <a:r>
              <a:rPr lang="zh-CN" sz="1050" b="0">
                <a:ea typeface="宋体" panose="02010600030101010101" pitchFamily="2" charset="-122"/>
              </a:rPr>
              <a:t>月</a:t>
            </a:r>
            <a:r>
              <a:rPr lang="en-US" sz="1050" b="0" u="sng">
                <a:latin typeface="仿宋_GB2312" panose="02010609030101010101" charset="-122"/>
                <a:ea typeface="宋体" panose="02010600030101010101" pitchFamily="2" charset="-122"/>
                <a:cs typeface="Times New Roman" panose="02020603050405020304" charset="0"/>
              </a:rPr>
              <a:t>       </a:t>
            </a:r>
            <a:r>
              <a:rPr lang="zh-CN" sz="1050" b="0">
                <a:ea typeface="宋体" panose="02010600030101010101" pitchFamily="2" charset="-122"/>
              </a:rPr>
              <a:t>日</a:t>
            </a:r>
            <a:endParaRPr lang="zh-CN" altLang="en-US"/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499745" y="965835"/>
          <a:ext cx="11134725" cy="53867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5300"/>
                <a:gridCol w="203835"/>
                <a:gridCol w="291465"/>
                <a:gridCol w="137160"/>
                <a:gridCol w="9525"/>
                <a:gridCol w="602615"/>
                <a:gridCol w="137160"/>
                <a:gridCol w="502285"/>
                <a:gridCol w="601980"/>
                <a:gridCol w="71120"/>
                <a:gridCol w="431165"/>
                <a:gridCol w="299720"/>
                <a:gridCol w="137160"/>
                <a:gridCol w="201295"/>
                <a:gridCol w="100330"/>
                <a:gridCol w="400050"/>
                <a:gridCol w="100965"/>
                <a:gridCol w="302260"/>
                <a:gridCol w="692785"/>
                <a:gridCol w="297180"/>
                <a:gridCol w="137160"/>
                <a:gridCol w="401320"/>
                <a:gridCol w="100330"/>
                <a:gridCol w="200660"/>
                <a:gridCol w="89535"/>
                <a:gridCol w="406400"/>
                <a:gridCol w="208280"/>
                <a:gridCol w="498475"/>
                <a:gridCol w="90170"/>
                <a:gridCol w="87630"/>
                <a:gridCol w="500380"/>
                <a:gridCol w="24130"/>
                <a:gridCol w="401955"/>
                <a:gridCol w="285115"/>
                <a:gridCol w="201930"/>
                <a:gridCol w="342900"/>
                <a:gridCol w="137795"/>
                <a:gridCol w="302895"/>
                <a:gridCol w="702310"/>
              </a:tblGrid>
              <a:tr h="356235"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申请人姓名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性别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户籍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是否单身居民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是否无民事行为能力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7490">
                <a:tc rowSpan="2"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现住地址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rowSpan="2"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rowSpan="2" gridSpan="8"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 u="sng">
                          <a:latin typeface="仿宋_GB2312" panose="02010609030101010101" charset="-122"/>
                          <a:cs typeface="仿宋_GB2312" panose="02010609030101010101" charset="-122"/>
                        </a:rPr>
                        <a:t>          </a:t>
                      </a: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区</a:t>
                      </a:r>
                      <a:r>
                        <a:rPr lang="en-US" sz="900" b="0" u="sng">
                          <a:latin typeface="仿宋_GB2312" panose="02010609030101010101" charset="-122"/>
                          <a:cs typeface="仿宋_GB2312" panose="02010609030101010101" charset="-122"/>
                        </a:rPr>
                        <a:t>           </a:t>
                      </a: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街道</a:t>
                      </a:r>
                      <a:r>
                        <a:rPr lang="en-US" sz="900" b="0" u="sng">
                          <a:latin typeface="仿宋_GB2312" panose="02010609030101010101" charset="-122"/>
                          <a:cs typeface="仿宋_GB2312" panose="02010609030101010101" charset="-122"/>
                        </a:rPr>
                        <a:t>                 </a:t>
                      </a: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社区</a:t>
                      </a:r>
                      <a:r>
                        <a:rPr lang="en-US" sz="900" b="0" u="sng">
                          <a:latin typeface="仿宋_GB2312" panose="02010609030101010101" charset="-122"/>
                          <a:cs typeface="仿宋_GB2312" panose="02010609030101010101" charset="-122"/>
                        </a:rPr>
                        <a:t>                    </a:t>
                      </a:r>
                      <a:endParaRPr lang="en-US" altLang="en-US" sz="900" b="0" u="sng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rowSpan="2"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rowSpan="2"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rowSpan="2"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rowSpan="2"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rowSpan="2"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rowSpan="2"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rowSpan="2" grid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家庭所属收入类型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rowSpan="2"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rowSpan="2"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rowSpan="2" gridSpan="9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□低保    □低收入    □中等偏下收入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rowSpan="2"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rowSpan="2"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rowSpan="2"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rowSpan="2"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rowSpan="2"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rowSpan="2"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rowSpan="2"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rowSpan="2" grid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保障方式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rowSpan="2"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rowSpan="2"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gridSpan="11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□实物配租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65430">
                <a:tc vMerge="1" gridSpan="3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gridSpan="8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gridSpan="4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gridSpan="9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gridSpan="4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□租赁补贴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承租期满时间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22275">
                <a:tc row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及共同申请人情况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与申请人关系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姓名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民族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身份证号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婚姻状况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工作单位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月均收入（元）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是否本地户籍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户籍所在地（省、市、区、街道、社区）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所属群体（可多选）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联系电话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5750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申请人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---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---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---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FF0000"/>
                          </a:solidFill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solidFill>
                          <a:srgbClr val="FF0000"/>
                        </a:solidFill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FF0000"/>
                          </a:solidFill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solidFill>
                          <a:srgbClr val="FF0000"/>
                        </a:solidFill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6893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5623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5623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38125">
                <a:tc rowSpan="2"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监护人信息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grid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与申请人关系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姓名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身份证号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11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住房地址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联系电话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备注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0195">
                <a:tc vMerge="1" gridSpan="2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11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4145">
                <a:tc rowSpan="3"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房屋住用情况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grid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所属类型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产权人、权利人或承租人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11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房屋地址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11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房屋权属编号、公房租约编号或租赁合同编号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建筑面积（M</a:t>
                      </a:r>
                      <a:r>
                        <a:rPr lang="en-US" sz="900" b="0" baseline="30000">
                          <a:latin typeface="仿宋_GB2312" panose="02010609030101010101" charset="-122"/>
                          <a:cs typeface="仿宋_GB2312" panose="02010609030101010101" charset="-122"/>
                        </a:rPr>
                        <a:t>2</a:t>
                      </a: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）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04165">
                <a:tc vMerge="1" gridSpan="2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</a:tcPr>
                </a:tc>
                <a:tc vMerge="1"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11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11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02895">
                <a:tc vMerge="1" gridSpan="2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11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11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63525">
                <a:tc rowSpan="3"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优先保障类型及其他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grid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所属类型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10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证件、证书名称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编号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发证单位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发证时间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30200">
                <a:tc vMerge="1" gridSpan="2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</a:tcPr>
                </a:tc>
                <a:tc vMerge="1"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优先保障类型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10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03530">
                <a:tc vMerge="1" gridSpan="2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其他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10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89585">
                <a:tc grid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家庭人口（人）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家庭住房总建筑面积（M</a:t>
                      </a:r>
                      <a:r>
                        <a:rPr lang="en-US" sz="900" b="0" baseline="30000">
                          <a:latin typeface="仿宋_GB2312" panose="02010609030101010101" charset="-122"/>
                          <a:cs typeface="仿宋_GB2312" panose="02010609030101010101" charset="-122"/>
                        </a:rPr>
                        <a:t>2</a:t>
                      </a: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）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家庭人均住房建筑面积（M</a:t>
                      </a:r>
                      <a:r>
                        <a:rPr lang="en-US" sz="900" b="0" baseline="30000">
                          <a:latin typeface="仿宋_GB2312" panose="02010609030101010101" charset="-122"/>
                          <a:cs typeface="仿宋_GB2312" panose="02010609030101010101" charset="-122"/>
                        </a:rPr>
                        <a:t>2</a:t>
                      </a: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）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家庭月收入（元）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人均月收入（元）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/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688975" y="762000"/>
          <a:ext cx="11034395" cy="55600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7525"/>
                <a:gridCol w="3227070"/>
                <a:gridCol w="1666240"/>
                <a:gridCol w="1770380"/>
                <a:gridCol w="3853180"/>
              </a:tblGrid>
              <a:tr h="3924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1">
                          <a:latin typeface="仿宋_GB2312" panose="02010609030101010101" charset="-122"/>
                          <a:cs typeface="仿宋_GB2312" panose="02010609030101010101" charset="-122"/>
                        </a:rPr>
                        <a:t>初审</a:t>
                      </a:r>
                      <a:endParaRPr lang="en-US" altLang="en-US" sz="900" b="1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1">
                          <a:latin typeface="仿宋_GB2312" panose="02010609030101010101" charset="-122"/>
                          <a:cs typeface="仿宋_GB2312" panose="02010609030101010101" charset="-122"/>
                        </a:rPr>
                        <a:t>社区委员会审核意见</a:t>
                      </a:r>
                      <a:endParaRPr lang="en-US" altLang="en-US" sz="900" b="1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1">
                          <a:latin typeface="仿宋_GB2312" panose="02010609030101010101" charset="-122"/>
                          <a:cs typeface="仿宋_GB2312" panose="02010609030101010101" charset="-122"/>
                        </a:rPr>
                        <a:t>街道办事处审核意见</a:t>
                      </a:r>
                      <a:endParaRPr lang="en-US" altLang="en-US" sz="900" b="1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0974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1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经查验，申请人所提供的申请材料齐全，同意受理申请人及共同申请人的公共租赁住房保障资格申请。 经办人：      复核人：      分管领导：                                                      （公章）           年    月    日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经初审，申请人所提供的申请材料属实，家庭人均月收入</a:t>
                      </a:r>
                      <a:r>
                        <a:rPr lang="en-US" sz="900" b="0" u="sng">
                          <a:latin typeface="仿宋_GB2312" panose="02010609030101010101" charset="-122"/>
                          <a:cs typeface="仿宋_GB2312" panose="02010609030101010101" charset="-122"/>
                        </a:rPr>
                        <a:t>     </a:t>
                      </a: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元，家庭人口</a:t>
                      </a:r>
                      <a:r>
                        <a:rPr lang="en-US" sz="900" b="0" u="sng">
                          <a:latin typeface="仿宋_GB2312" panose="02010609030101010101" charset="-122"/>
                          <a:cs typeface="仿宋_GB2312" panose="02010609030101010101" charset="-122"/>
                        </a:rPr>
                        <a:t>    </a:t>
                      </a: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人，保障人口</a:t>
                      </a:r>
                      <a:r>
                        <a:rPr lang="en-US" sz="900" b="0" u="sng">
                          <a:latin typeface="仿宋_GB2312" panose="02010609030101010101" charset="-122"/>
                          <a:cs typeface="仿宋_GB2312" panose="02010609030101010101" charset="-122"/>
                        </a:rPr>
                        <a:t>    </a:t>
                      </a: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人，公示无异议，申请家庭符合武汉市公共租赁住房保障资格申请条件。申请家庭属于优先□ 或 普通□ 保障对象。 经办人：       复核人：       分管领导：                                         （公章）  年    月    日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08585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1">
                          <a:latin typeface="仿宋_GB2312" panose="02010609030101010101" charset="-122"/>
                          <a:cs typeface="仿宋_GB2312" panose="02010609030101010101" charset="-122"/>
                        </a:rPr>
                        <a:t>审核及核准意见</a:t>
                      </a:r>
                      <a:endParaRPr lang="en-US" altLang="en-US" sz="900" b="1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1">
                          <a:latin typeface="仿宋_GB2312" panose="02010609030101010101" charset="-122"/>
                          <a:cs typeface="仿宋_GB2312" panose="02010609030101010101" charset="-122"/>
                        </a:rPr>
                        <a:t>区房管部门审核意见</a:t>
                      </a:r>
                      <a:endParaRPr lang="en-US" altLang="en-US" sz="900" b="1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1">
                          <a:latin typeface="仿宋_GB2312" panose="02010609030101010101" charset="-122"/>
                          <a:cs typeface="仿宋_GB2312" panose="02010609030101010101" charset="-122"/>
                        </a:rPr>
                        <a:t>区民政部门审核意见</a:t>
                      </a:r>
                      <a:endParaRPr lang="en-US" altLang="en-US" sz="900" b="1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1">
                          <a:latin typeface="仿宋_GB2312" panose="02010609030101010101" charset="-122"/>
                          <a:cs typeface="仿宋_GB2312" panose="02010609030101010101" charset="-122"/>
                        </a:rPr>
                        <a:t>区房管部门核准意见</a:t>
                      </a:r>
                      <a:endParaRPr lang="en-US" altLang="en-US" sz="900" b="1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98437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 经审核，申请家庭人均住房建筑面积</a:t>
                      </a:r>
                      <a:r>
                        <a:rPr lang="en-US" sz="900" b="0" u="sng">
                          <a:latin typeface="仿宋_GB2312" panose="02010609030101010101" charset="-122"/>
                          <a:cs typeface="仿宋_GB2312" panose="02010609030101010101" charset="-122"/>
                        </a:rPr>
                        <a:t>          </a:t>
                      </a: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平方米。 经办人：   复核人：   分管领导：   （公章）年    月    日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  经审核，申请</a:t>
                      </a:r>
                      <a:r>
                        <a:rPr lang="en-US" sz="900" b="0" u="sng">
                          <a:latin typeface="仿宋_GB2312" panose="02010609030101010101" charset="-122"/>
                          <a:cs typeface="仿宋_GB2312" panose="02010609030101010101" charset="-122"/>
                        </a:rPr>
                        <a:t>           </a:t>
                      </a: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元。 经办人：    复核人：  分管领导：   （公章）            年    月    日  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latin typeface="仿宋_GB2312" panose="02010609030101010101" charset="-122"/>
                          <a:cs typeface="仿宋_GB2312" panose="02010609030101010101" charset="-122"/>
                        </a:rPr>
                        <a:t>   经各部门审核，申请家庭符合保障条件，公示无异议，同意发放《武汉市公共租赁住房保障资格证明》。申请家庭属于优先□ 或 普通□ 保障对象。  （公章）                   年    月    日</a:t>
                      </a:r>
                      <a:endParaRPr lang="en-US" altLang="en-US" sz="900" b="0">
                        <a:latin typeface="仿宋_GB2312" panose="02010609030101010101" charset="-122"/>
                        <a:ea typeface="仿宋_GB2312" panose="02010609030101010101" charset="-122"/>
                        <a:cs typeface="仿宋_GB2312" panose="0201060903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未知 4"/>
          <p:cNvSpPr/>
          <p:nvPr>
            <p:custDataLst>
              <p:tags r:id="rId2"/>
            </p:custDataLst>
          </p:nvPr>
        </p:nvSpPr>
        <p:spPr>
          <a:xfrm>
            <a:off x="-2" y="-1"/>
            <a:ext cx="12192000" cy="6858000"/>
          </a:xfrm>
          <a:prstGeom prst="rect">
            <a:avLst/>
          </a:prstGeom>
          <a:solidFill>
            <a:srgbClr val="ACE5FF">
              <a:alpha val="50000"/>
            </a:srgbClr>
          </a:solidFill>
        </p:spPr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739775" y="363220"/>
            <a:ext cx="11238230" cy="750570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  <a:scene3d>
              <a:camera prst="orthographicFront"/>
              <a:lightRig rig="threePt" dir="t"/>
            </a:scene3d>
          </a:bodyPr>
          <a:p>
            <a:pPr algn="ctr" defTabSz="913765">
              <a:defRPr/>
            </a:pPr>
            <a:r>
              <a:rPr lang="zh-CN" alt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城镇住房困难家庭申请审核流程</a:t>
            </a:r>
            <a:endParaRPr lang="zh-CN" altLang="en-US" sz="28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16" name="直接连接符 15"/>
          <p:cNvCxnSpPr/>
          <p:nvPr>
            <p:custDataLst>
              <p:tags r:id="rId4"/>
            </p:custDataLst>
          </p:nvPr>
        </p:nvCxnSpPr>
        <p:spPr>
          <a:xfrm>
            <a:off x="257175" y="1014095"/>
            <a:ext cx="266446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0" name="文本框 99"/>
          <p:cNvSpPr txBox="1"/>
          <p:nvPr/>
        </p:nvSpPr>
        <p:spPr>
          <a:xfrm>
            <a:off x="739775" y="1219835"/>
            <a:ext cx="11238230" cy="498475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  <a:ln w="9525">
            <a:noFill/>
          </a:ln>
        </p:spPr>
        <p:txBody>
          <a:bodyPr wrap="square">
            <a:spAutoFit/>
          </a:bodyPr>
          <a:p>
            <a:pPr indent="0" algn="l" fontAlgn="auto"/>
            <a:r>
              <a:rPr lang="zh-CN" sz="2000" b="0">
                <a:solidFill>
                  <a:srgbClr val="000000"/>
                </a:solidFill>
                <a:ea typeface="宋体" panose="02010600030101010101" pitchFamily="2" charset="-122"/>
              </a:rPr>
              <a:t>（一）申请家庭主申请人向其户籍所在地街道办事处提出申请。社区居民委员会依法协助所在街道办事处做好住房保障相关工作。（二）街道办事处自受理申请之日起</a:t>
            </a:r>
            <a:r>
              <a:rPr lang="en-US" sz="2000" b="0">
                <a:solidFill>
                  <a:srgbClr val="000000"/>
                </a:solidFill>
                <a:latin typeface="Times New Roman" panose="02020603050405020304" charset="0"/>
              </a:rPr>
              <a:t>15</a:t>
            </a:r>
            <a:r>
              <a:rPr lang="zh-CN" sz="2000" b="0">
                <a:solidFill>
                  <a:srgbClr val="000000"/>
                </a:solidFill>
                <a:ea typeface="宋体" panose="02010600030101010101" pitchFamily="2" charset="-122"/>
              </a:rPr>
              <a:t>个工作日内，通过信息比对、入户调查、邻里访问、信函索证等方式调查申请人家庭收入和房产状况，就申请人家庭是否符合公租房申请条件提出初审意见。经初审符合条件的，将申请人家庭基本情况和初审意见在其</a:t>
            </a:r>
            <a:r>
              <a:rPr lang="en-US" sz="2000" b="0">
                <a:solidFill>
                  <a:srgbClr val="000000"/>
                </a:solidFill>
                <a:latin typeface="宋体" panose="02010600030101010101" pitchFamily="2" charset="-122"/>
              </a:rPr>
              <a:t> </a:t>
            </a:r>
            <a:r>
              <a:rPr lang="zh-CN" sz="2000" b="0">
                <a:solidFill>
                  <a:srgbClr val="000000"/>
                </a:solidFill>
                <a:ea typeface="宋体" panose="02010600030101010101" pitchFamily="2" charset="-122"/>
              </a:rPr>
              <a:t>所在社区或者现工作单位公示</a:t>
            </a:r>
            <a:r>
              <a:rPr lang="en-US" sz="2000" b="0">
                <a:solidFill>
                  <a:srgbClr val="000000"/>
                </a:solidFill>
                <a:latin typeface="Times New Roman" panose="02020603050405020304" charset="0"/>
              </a:rPr>
              <a:t>7</a:t>
            </a:r>
            <a:r>
              <a:rPr lang="zh-CN" sz="2000" b="0">
                <a:solidFill>
                  <a:srgbClr val="000000"/>
                </a:solidFill>
                <a:ea typeface="宋体" panose="02010600030101010101" pitchFamily="2" charset="-122"/>
              </a:rPr>
              <a:t>个工作日。公示期满且无异议的，街道办事处将初审意见连同申请资料一并报区住房保障房管部门。（三）区住房保障房管部门自收到申请资料及初审意见之日起</a:t>
            </a:r>
            <a:r>
              <a:rPr lang="en-US" sz="2000" b="0">
                <a:solidFill>
                  <a:srgbClr val="000000"/>
                </a:solidFill>
                <a:latin typeface="Times New Roman" panose="02020603050405020304" charset="0"/>
              </a:rPr>
              <a:t>15</a:t>
            </a:r>
            <a:r>
              <a:rPr lang="zh-CN" sz="2000" b="0">
                <a:solidFill>
                  <a:srgbClr val="000000"/>
                </a:solidFill>
                <a:ea typeface="宋体" panose="02010600030101010101" pitchFamily="2" charset="-122"/>
              </a:rPr>
              <a:t>个工作日内，就申请人家庭房产状况是否符合规定条件提出审核意见，并将符合条件的申请人家庭审核资料转同级民政部门。（四）区政部门自收到审核资料之日起</a:t>
            </a:r>
            <a:r>
              <a:rPr lang="en-US" sz="2000" b="0">
                <a:solidFill>
                  <a:srgbClr val="000000"/>
                </a:solidFill>
                <a:latin typeface="Times New Roman" panose="02020603050405020304" charset="0"/>
              </a:rPr>
              <a:t>15</a:t>
            </a:r>
            <a:r>
              <a:rPr lang="zh-CN" sz="2000" b="0">
                <a:solidFill>
                  <a:srgbClr val="000000"/>
                </a:solidFill>
                <a:ea typeface="宋体" panose="02010600030101010101" pitchFamily="2" charset="-122"/>
              </a:rPr>
              <a:t>个工作日内，就申请人家庭收入是否符合规定条件提出认定意见，并反馈同级住房</a:t>
            </a:r>
            <a:r>
              <a:rPr lang="en-US" sz="2000" b="0">
                <a:solidFill>
                  <a:srgbClr val="000000"/>
                </a:solidFill>
                <a:latin typeface="宋体" panose="02010600030101010101" pitchFamily="2" charset="-122"/>
              </a:rPr>
              <a:t> </a:t>
            </a:r>
            <a:r>
              <a:rPr lang="zh-CN" sz="2000" b="0">
                <a:solidFill>
                  <a:srgbClr val="000000"/>
                </a:solidFill>
                <a:ea typeface="宋体" panose="02010600030101010101" pitchFamily="2" charset="-122"/>
              </a:rPr>
              <a:t>保障房管部门。民政部门已委托街道办事处负责社会救助审批的，以街道办事处认定意见为准。申请人家庭及其成员的收入认定，按照我市困难家庭收入认定的相关规定执行。（五）经复审符合条件的，区住房保障房管部门将复审结果在所在区人民政府政务网站上公示</a:t>
            </a:r>
            <a:r>
              <a:rPr lang="en-US" sz="2000" b="0">
                <a:solidFill>
                  <a:srgbClr val="000000"/>
                </a:solidFill>
                <a:latin typeface="Times New Roman" panose="02020603050405020304" charset="0"/>
              </a:rPr>
              <a:t>7</a:t>
            </a:r>
            <a:r>
              <a:rPr lang="zh-CN" sz="2000" b="0">
                <a:solidFill>
                  <a:srgbClr val="000000"/>
                </a:solidFill>
                <a:ea typeface="宋体" panose="02010600030101010101" pitchFamily="2" charset="-122"/>
              </a:rPr>
              <a:t>个工作日，公示期满且无异议的，发放公租房保障资格证明；经复审不符合条件的，区住房保障房管部门应当书面告知申请人并说明理由。</a:t>
            </a:r>
            <a:endParaRPr lang="zh-CN" sz="1400" b="1">
              <a:solidFill>
                <a:srgbClr val="000000"/>
              </a:solidFill>
              <a:ea typeface="宋体" panose="02010600030101010101" pitchFamily="2" charset="-122"/>
            </a:endParaRPr>
          </a:p>
          <a:p>
            <a:endParaRPr lang="zh-CN" altLang="en-US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5036"/>
</p:tagLst>
</file>

<file path=ppt/tags/tag1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9379"/>
  <p:tag name="KSO_WM_UNIT_TYPE" val="a"/>
  <p:tag name="KSO_WM_UNIT_INDEX" val="1"/>
  <p:tag name="KSO_WM_UNIT_ID" val="diagram169379_1*a*1"/>
  <p:tag name="KSO_WM_UNIT_CLEAR" val="1"/>
  <p:tag name="KSO_WM_UNIT_LAYERLEVEL" val="1"/>
  <p:tag name="KSO_WM_UNIT_VALUE" val="22"/>
  <p:tag name="KSO_WM_UNIT_ISCONTENTSTITLE" val="0"/>
  <p:tag name="KSO_WM_UNIT_HIGHLIGHT" val="0"/>
  <p:tag name="KSO_WM_UNIT_COMPATIBLE" val="0"/>
  <p:tag name="KSO_WM_UNIT_PRESET_TEXT_INDEX" val="0"/>
  <p:tag name="KSO_WM_UNIT_PRESET_TEXT_LEN" val="9"/>
</p:tagLst>
</file>

<file path=ppt/tags/tag1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9379"/>
  <p:tag name="KSO_WM_UNIT_TYPE" val="f"/>
  <p:tag name="KSO_WM_UNIT_INDEX" val="1"/>
  <p:tag name="KSO_WM_UNIT_ID" val="diagram169379_1*f*1"/>
  <p:tag name="KSO_WM_UNIT_CLEAR" val="1"/>
  <p:tag name="KSO_WM_UNIT_LAYERLEVEL" val="1"/>
  <p:tag name="KSO_WM_UNIT_VALUE" val="285"/>
  <p:tag name="KSO_WM_UNIT_HIGHLIGHT" val="0"/>
  <p:tag name="KSO_WM_UNIT_COMPATIBLE" val="0"/>
  <p:tag name="KSO_WM_UNIT_PRESET_TEXT_INDEX" val="6"/>
  <p:tag name="KSO_WM_UNIT_PRESET_TEXT_LEN" val="50"/>
</p:tagLst>
</file>

<file path=ppt/tags/tag1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9379_1*i*3"/>
  <p:tag name="KSO_WM_TEMPLATE_CATEGORY" val="diagram"/>
  <p:tag name="KSO_WM_TEMPLATE_INDEX" val="169379"/>
  <p:tag name="KSO_WM_UNIT_INDEX" val="3"/>
</p:tagLst>
</file>

<file path=ppt/tags/tag1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9379_1*i*4"/>
  <p:tag name="KSO_WM_TEMPLATE_CATEGORY" val="diagram"/>
  <p:tag name="KSO_WM_TEMPLATE_INDEX" val="169379"/>
  <p:tag name="KSO_WM_UNIT_INDEX" val="4"/>
</p:tagLst>
</file>

<file path=ppt/tags/tag14.xml><?xml version="1.0" encoding="utf-8"?>
<p:tagLst xmlns:p="http://schemas.openxmlformats.org/presentationml/2006/main">
  <p:tag name="KSO_WM_TEMPLATE_CATEGORY" val="custom"/>
  <p:tag name="KSO_WM_TEMPLATE_INDEX" val="20185036"/>
  <p:tag name="KSO_WM_TAG_VERSION" val="1.0"/>
  <p:tag name="KSO_WM_SLIDE_ID" val="diagram169379_1"/>
  <p:tag name="KSO_WM_SLIDE_INDEX" val="1"/>
  <p:tag name="KSO_WM_SLIDE_ITEM_CNT" val="2"/>
  <p:tag name="KSO_WM_SLIDE_LAYOUT" val="a_f_d"/>
  <p:tag name="KSO_WM_SLIDE_LAYOUT_CNT" val="1_1_1"/>
  <p:tag name="KSO_WM_SLIDE_TYPE" val="text"/>
  <p:tag name="KSO_WM_BEAUTIFY_FLAG" val="#wm#"/>
  <p:tag name="KSO_WM_SLIDE_POSITION" val="71*110"/>
  <p:tag name="KSO_WM_SLIDE_SIZE" val="837*400"/>
</p:tagLst>
</file>

<file path=ppt/tags/tag15.xml><?xml version="1.0" encoding="utf-8"?>
<p:tagLst xmlns:p="http://schemas.openxmlformats.org/presentationml/2006/main">
  <p:tag name="KSO_WM_TEMPLATE_CATEGORY" val="custom"/>
  <p:tag name="KSO_WM_TEMPLATE_INDEX" val="20185036"/>
  <p:tag name="KSO_WM_TAG_VERSION" val="1.0"/>
  <p:tag name="KSO_WM_BEAUTIFY_FLAG" val="#wm#"/>
  <p:tag name="KSO_WM_UNIT_TYPE" val="l_h_f"/>
  <p:tag name="KSO_WM_UNIT_INDEX" val="1_1_1"/>
  <p:tag name="KSO_WM_UNIT_CLEAR" val="1"/>
  <p:tag name="KSO_WM_UNIT_LAYERLEVEL" val="1_1_1"/>
  <p:tag name="KSO_WM_UNIT_VALUE" val="11"/>
  <p:tag name="KSO_WM_UNIT_HIGHLIGHT" val="0"/>
  <p:tag name="KSO_WM_UNIT_COMPATIBLE" val="0"/>
  <p:tag name="KSO_WM_UNIT_PRESET_TEXT_INDEX" val="3"/>
  <p:tag name="KSO_WM_UNIT_PRESET_TEXT_LEN" val="17"/>
  <p:tag name="KSO_WM_DIAGRAM_GROUP_CODE" val="l1-1"/>
  <p:tag name="KSO_WM_UNIT_ID" val="custom20185036_9*l_h_f*1_1_1"/>
  <p:tag name="KSO_WM_UNIT_TEXT_FILL_FORE_SCHEMECOLOR_INDEX" val="13"/>
  <p:tag name="KSO_WM_UNIT_TEXT_FILL_TYPE" val="1"/>
  <p:tag name="KSO_WM_UNIT_USESOURCEFORMAT_APPLY" val="1"/>
</p:tagLst>
</file>

<file path=ppt/tags/tag16.xml><?xml version="1.0" encoding="utf-8"?>
<p:tagLst xmlns:p="http://schemas.openxmlformats.org/presentationml/2006/main">
  <p:tag name="KSO_WM_TEMPLATE_CATEGORY" val="custom"/>
  <p:tag name="KSO_WM_TEMPLATE_INDEX" val="20185036"/>
  <p:tag name="KSO_WM_UNIT_CLEAR" val="1"/>
  <p:tag name="KSO_WM_TAG_VERSION" val="1.0"/>
  <p:tag name="KSO_WM_BEAUTIFY_FLAG" val="#wm#"/>
  <p:tag name="KSO_WM_UNIT_TYPE" val="l_h_i"/>
  <p:tag name="KSO_WM_UNIT_INDEX" val="1_1_1"/>
  <p:tag name="KSO_WM_UNIT_ID" val="custom20185036_9*l_h_i*1_1_1"/>
  <p:tag name="KSO_WM_UNIT_LAYERLEVEL" val="1_1_1"/>
  <p:tag name="KSO_WM_DIAGRAM_GROUP_CODE" val="l1-1"/>
  <p:tag name="KSO_WM_UNIT_LINE_FORE_SCHEMECOLOR_INDEX" val="13"/>
  <p:tag name="KSO_WM_UNIT_LINE_FILL_TYPE" val="2"/>
  <p:tag name="KSO_WM_UNIT_USESOURCEFORMAT_APPLY" val="1"/>
</p:tagLst>
</file>

<file path=ppt/tags/tag17.xml><?xml version="1.0" encoding="utf-8"?>
<p:tagLst xmlns:p="http://schemas.openxmlformats.org/presentationml/2006/main">
  <p:tag name="KSO_WM_TEMPLATE_CATEGORY" val="custom"/>
  <p:tag name="KSO_WM_TEMPLATE_INDEX" val="20185036"/>
  <p:tag name="KSO_WM_UNIT_CLEAR" val="1"/>
  <p:tag name="KSO_WM_TAG_VERSION" val="1.0"/>
  <p:tag name="KSO_WM_BEAUTIFY_FLAG" val="#wm#"/>
  <p:tag name="KSO_WM_UNIT_TYPE" val="l_h_i"/>
  <p:tag name="KSO_WM_UNIT_INDEX" val="1_1_2"/>
  <p:tag name="KSO_WM_UNIT_ID" val="custom20185036_9*l_h_i*1_1_2"/>
  <p:tag name="KSO_WM_UNIT_LAYERLEVEL" val="1_1_1"/>
  <p:tag name="KSO_WM_DIAGRAM_GROUP_CODE" val="l1-1"/>
  <p:tag name="KSO_WM_UNIT_FILL_FORE_SCHEMECOLOR_INDEX" val="8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8.xml><?xml version="1.0" encoding="utf-8"?>
<p:tagLst xmlns:p="http://schemas.openxmlformats.org/presentationml/2006/main">
  <p:tag name="KSO_WM_TEMPLATE_CATEGORY" val="custom"/>
  <p:tag name="KSO_WM_TEMPLATE_INDEX" val="20185036"/>
  <p:tag name="KSO_WM_TAG_VERSION" val="1.0"/>
  <p:tag name="KSO_WM_BEAUTIFY_FLAG" val="#wm#"/>
  <p:tag name="KSO_WM_UNIT_TYPE" val="l_h_f"/>
  <p:tag name="KSO_WM_UNIT_INDEX" val="1_2_1"/>
  <p:tag name="KSO_WM_UNIT_CLEAR" val="1"/>
  <p:tag name="KSO_WM_UNIT_LAYERLEVEL" val="1_1_1"/>
  <p:tag name="KSO_WM_UNIT_VALUE" val="11"/>
  <p:tag name="KSO_WM_UNIT_HIGHLIGHT" val="0"/>
  <p:tag name="KSO_WM_UNIT_COMPATIBLE" val="0"/>
  <p:tag name="KSO_WM_UNIT_PRESET_TEXT_INDEX" val="3"/>
  <p:tag name="KSO_WM_UNIT_PRESET_TEXT_LEN" val="17"/>
  <p:tag name="KSO_WM_DIAGRAM_GROUP_CODE" val="l1-1"/>
  <p:tag name="KSO_WM_UNIT_ID" val="custom20185036_9*l_h_f*1_2_1"/>
  <p:tag name="KSO_WM_UNIT_TEXT_FILL_FORE_SCHEMECOLOR_INDEX" val="13"/>
  <p:tag name="KSO_WM_UNIT_TEXT_FILL_TYPE" val="1"/>
  <p:tag name="KSO_WM_UNIT_USESOURCEFORMAT_APPLY" val="1"/>
</p:tagLst>
</file>

<file path=ppt/tags/tag19.xml><?xml version="1.0" encoding="utf-8"?>
<p:tagLst xmlns:p="http://schemas.openxmlformats.org/presentationml/2006/main">
  <p:tag name="KSO_WM_TEMPLATE_CATEGORY" val="custom"/>
  <p:tag name="KSO_WM_TEMPLATE_INDEX" val="20185036"/>
  <p:tag name="KSO_WM_UNIT_CLEAR" val="1"/>
  <p:tag name="KSO_WM_TAG_VERSION" val="1.0"/>
  <p:tag name="KSO_WM_BEAUTIFY_FLAG" val="#wm#"/>
  <p:tag name="KSO_WM_UNIT_TYPE" val="l_h_i"/>
  <p:tag name="KSO_WM_UNIT_INDEX" val="1_2_1"/>
  <p:tag name="KSO_WM_UNIT_ID" val="custom20185036_9*l_h_i*1_2_1"/>
  <p:tag name="KSO_WM_UNIT_LAYERLEVEL" val="1_1_1"/>
  <p:tag name="KSO_WM_DIAGRAM_GROUP_CODE" val="l1-1"/>
  <p:tag name="KSO_WM_UNIT_LINE_FORE_SCHEMECOLOR_INDEX" val="13"/>
  <p:tag name="KSO_WM_UNIT_LINE_FILL_TYPE" val="2"/>
  <p:tag name="KSO_WM_UNIT_USESOURCEFORMAT_APPLY" val="1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5036"/>
</p:tagLst>
</file>

<file path=ppt/tags/tag20.xml><?xml version="1.0" encoding="utf-8"?>
<p:tagLst xmlns:p="http://schemas.openxmlformats.org/presentationml/2006/main">
  <p:tag name="KSO_WM_TEMPLATE_CATEGORY" val="custom"/>
  <p:tag name="KSO_WM_TEMPLATE_INDEX" val="20185036"/>
  <p:tag name="KSO_WM_UNIT_CLEAR" val="1"/>
  <p:tag name="KSO_WM_TAG_VERSION" val="1.0"/>
  <p:tag name="KSO_WM_BEAUTIFY_FLAG" val="#wm#"/>
  <p:tag name="KSO_WM_UNIT_TYPE" val="l_h_i"/>
  <p:tag name="KSO_WM_UNIT_INDEX" val="1_2_2"/>
  <p:tag name="KSO_WM_UNIT_ID" val="custom20185036_9*l_h_i*1_2_2"/>
  <p:tag name="KSO_WM_UNIT_LAYERLEVEL" val="1_1_1"/>
  <p:tag name="KSO_WM_DIAGRAM_GROUP_CODE" val="l1-1"/>
  <p:tag name="KSO_WM_UNIT_FILL_FORE_SCHEMECOLOR_INDEX" val="8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1.xml><?xml version="1.0" encoding="utf-8"?>
<p:tagLst xmlns:p="http://schemas.openxmlformats.org/presentationml/2006/main">
  <p:tag name="KSO_WM_TEMPLATE_CATEGORY" val="custom"/>
  <p:tag name="KSO_WM_TEMPLATE_INDEX" val="20185036"/>
  <p:tag name="KSO_WM_TAG_VERSION" val="1.0"/>
  <p:tag name="KSO_WM_BEAUTIFY_FLAG" val="#wm#"/>
  <p:tag name="KSO_WM_UNIT_TYPE" val="l_h_f"/>
  <p:tag name="KSO_WM_UNIT_INDEX" val="1_3_1"/>
  <p:tag name="KSO_WM_UNIT_CLEAR" val="1"/>
  <p:tag name="KSO_WM_UNIT_LAYERLEVEL" val="1_1_1"/>
  <p:tag name="KSO_WM_UNIT_VALUE" val="11"/>
  <p:tag name="KSO_WM_UNIT_HIGHLIGHT" val="0"/>
  <p:tag name="KSO_WM_UNIT_COMPATIBLE" val="0"/>
  <p:tag name="KSO_WM_UNIT_PRESET_TEXT_INDEX" val="3"/>
  <p:tag name="KSO_WM_UNIT_PRESET_TEXT_LEN" val="17"/>
  <p:tag name="KSO_WM_DIAGRAM_GROUP_CODE" val="l1-1"/>
  <p:tag name="KSO_WM_UNIT_ID" val="custom20185036_9*l_h_f*1_3_1"/>
  <p:tag name="KSO_WM_UNIT_TEXT_FILL_FORE_SCHEMECOLOR_INDEX" val="13"/>
  <p:tag name="KSO_WM_UNIT_TEXT_FILL_TYPE" val="1"/>
  <p:tag name="KSO_WM_UNIT_USESOURCEFORMAT_APPLY" val="1"/>
</p:tagLst>
</file>

<file path=ppt/tags/tag22.xml><?xml version="1.0" encoding="utf-8"?>
<p:tagLst xmlns:p="http://schemas.openxmlformats.org/presentationml/2006/main">
  <p:tag name="KSO_WM_TEMPLATE_CATEGORY" val="custom"/>
  <p:tag name="KSO_WM_TEMPLATE_INDEX" val="20185036"/>
  <p:tag name="KSO_WM_UNIT_CLEAR" val="1"/>
  <p:tag name="KSO_WM_TAG_VERSION" val="1.0"/>
  <p:tag name="KSO_WM_BEAUTIFY_FLAG" val="#wm#"/>
  <p:tag name="KSO_WM_UNIT_TYPE" val="l_h_i"/>
  <p:tag name="KSO_WM_UNIT_INDEX" val="1_3_1"/>
  <p:tag name="KSO_WM_UNIT_ID" val="custom20185036_9*l_h_i*1_3_1"/>
  <p:tag name="KSO_WM_UNIT_LAYERLEVEL" val="1_1_1"/>
  <p:tag name="KSO_WM_DIAGRAM_GROUP_CODE" val="l1-1"/>
  <p:tag name="KSO_WM_UNIT_LINE_FORE_SCHEMECOLOR_INDEX" val="13"/>
  <p:tag name="KSO_WM_UNIT_LINE_FILL_TYPE" val="2"/>
  <p:tag name="KSO_WM_UNIT_USESOURCEFORMAT_APPLY" val="1"/>
</p:tagLst>
</file>

<file path=ppt/tags/tag23.xml><?xml version="1.0" encoding="utf-8"?>
<p:tagLst xmlns:p="http://schemas.openxmlformats.org/presentationml/2006/main">
  <p:tag name="KSO_WM_TEMPLATE_CATEGORY" val="custom"/>
  <p:tag name="KSO_WM_TEMPLATE_INDEX" val="20185036"/>
  <p:tag name="KSO_WM_UNIT_CLEAR" val="1"/>
  <p:tag name="KSO_WM_TAG_VERSION" val="1.0"/>
  <p:tag name="KSO_WM_BEAUTIFY_FLAG" val="#wm#"/>
  <p:tag name="KSO_WM_UNIT_TYPE" val="l_h_i"/>
  <p:tag name="KSO_WM_UNIT_INDEX" val="1_3_2"/>
  <p:tag name="KSO_WM_UNIT_ID" val="custom20185036_9*l_h_i*1_3_2"/>
  <p:tag name="KSO_WM_UNIT_LAYERLEVEL" val="1_1_1"/>
  <p:tag name="KSO_WM_DIAGRAM_GROUP_CODE" val="l1-1"/>
  <p:tag name="KSO_WM_UNIT_FILL_FORE_SCHEMECOLOR_INDEX" val="8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2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5036_9*i*14"/>
  <p:tag name="KSO_WM_TEMPLATE_CATEGORY" val="custom"/>
  <p:tag name="KSO_WM_TEMPLATE_INDEX" val="20185036"/>
  <p:tag name="KSO_WM_UNIT_INDEX" val="14"/>
</p:tagLst>
</file>

<file path=ppt/tags/tag25.xml><?xml version="1.0" encoding="utf-8"?>
<p:tagLst xmlns:p="http://schemas.openxmlformats.org/presentationml/2006/main">
  <p:tag name="KSO_WM_TEMPLATE_CATEGORY" val="custom"/>
  <p:tag name="KSO_WM_TEMPLATE_INDEX" val="20185036"/>
  <p:tag name="KSO_WM_UNIT_CLEAR" val="1"/>
  <p:tag name="KSO_WM_TAG_VERSION" val="1.0"/>
  <p:tag name="KSO_WM_BEAUTIFY_FLAG" val="#wm#"/>
  <p:tag name="KSO_WM_UNIT_TYPE" val="l_h_i"/>
  <p:tag name="KSO_WM_UNIT_INDEX" val="1_1_3"/>
  <p:tag name="KSO_WM_UNIT_ID" val="custom20185036_9*l_h_i*1_1_3"/>
  <p:tag name="KSO_WM_UNIT_LAYERLEVEL" val="1_1_1"/>
  <p:tag name="KSO_WM_DIAGRAM_GROUP_CODE" val="l1-1"/>
  <p:tag name="KSO_WM_UNIT_TEXT_FILL_FORE_SCHEMECOLOR_INDEX" val="15"/>
  <p:tag name="KSO_WM_UNIT_TEXT_FILL_TYPE" val="1"/>
  <p:tag name="KSO_WM_UNIT_USESOURCEFORMAT_APPLY" val="1"/>
</p:tagLst>
</file>

<file path=ppt/tags/tag26.xml><?xml version="1.0" encoding="utf-8"?>
<p:tagLst xmlns:p="http://schemas.openxmlformats.org/presentationml/2006/main">
  <p:tag name="KSO_WM_TEMPLATE_CATEGORY" val="custom"/>
  <p:tag name="KSO_WM_TEMPLATE_INDEX" val="20185036"/>
  <p:tag name="KSO_WM_UNIT_CLEAR" val="1"/>
  <p:tag name="KSO_WM_TAG_VERSION" val="1.0"/>
  <p:tag name="KSO_WM_BEAUTIFY_FLAG" val="#wm#"/>
  <p:tag name="KSO_WM_UNIT_TYPE" val="l_h_i"/>
  <p:tag name="KSO_WM_UNIT_INDEX" val="1_2_3"/>
  <p:tag name="KSO_WM_UNIT_ID" val="custom20185036_9*l_h_i*1_2_3"/>
  <p:tag name="KSO_WM_UNIT_LAYERLEVEL" val="1_1_1"/>
  <p:tag name="KSO_WM_DIAGRAM_GROUP_CODE" val="l1-1"/>
  <p:tag name="KSO_WM_UNIT_TEXT_FILL_FORE_SCHEMECOLOR_INDEX" val="15"/>
  <p:tag name="KSO_WM_UNIT_TEXT_FILL_TYPE" val="1"/>
  <p:tag name="KSO_WM_UNIT_USESOURCEFORMAT_APPLY" val="1"/>
</p:tagLst>
</file>

<file path=ppt/tags/tag27.xml><?xml version="1.0" encoding="utf-8"?>
<p:tagLst xmlns:p="http://schemas.openxmlformats.org/presentationml/2006/main">
  <p:tag name="KSO_WM_TEMPLATE_CATEGORY" val="custom"/>
  <p:tag name="KSO_WM_TEMPLATE_INDEX" val="20185036"/>
  <p:tag name="KSO_WM_UNIT_CLEAR" val="1"/>
  <p:tag name="KSO_WM_TAG_VERSION" val="1.0"/>
  <p:tag name="KSO_WM_BEAUTIFY_FLAG" val="#wm#"/>
  <p:tag name="KSO_WM_UNIT_TYPE" val="l_h_i"/>
  <p:tag name="KSO_WM_UNIT_INDEX" val="1_3_3"/>
  <p:tag name="KSO_WM_UNIT_ID" val="custom20185036_9*l_h_i*1_3_3"/>
  <p:tag name="KSO_WM_UNIT_LAYERLEVEL" val="1_1_1"/>
  <p:tag name="KSO_WM_DIAGRAM_GROUP_CODE" val="l1-1"/>
  <p:tag name="KSO_WM_UNIT_TEXT_FILL_FORE_SCHEMECOLOR_INDEX" val="15"/>
  <p:tag name="KSO_WM_UNIT_TEXT_FILL_TYPE" val="1"/>
  <p:tag name="KSO_WM_UNIT_USESOURCEFORMAT_APPLY" val="1"/>
</p:tagLst>
</file>

<file path=ppt/tags/tag28.xml><?xml version="1.0" encoding="utf-8"?>
<p:tagLst xmlns:p="http://schemas.openxmlformats.org/presentationml/2006/main">
  <p:tag name="KSO_WM_TEMPLATE_CATEGORY" val="custom"/>
  <p:tag name="KSO_WM_TEMPLATE_INDEX" val="20185036"/>
  <p:tag name="KSO_WM_UNIT_CLEAR" val="1"/>
  <p:tag name="KSO_WM_TAG_VERSION" val="1.0"/>
  <p:tag name="KSO_WM_BEAUTIFY_FLAG" val="#wm#"/>
  <p:tag name="KSO_WM_UNIT_TYPE" val="l_h_i"/>
  <p:tag name="KSO_WM_UNIT_INDEX" val="1_4_3"/>
  <p:tag name="KSO_WM_UNIT_ID" val="custom20185036_9*l_h_i*1_4_3"/>
  <p:tag name="KSO_WM_UNIT_LAYERLEVEL" val="1_1_1"/>
  <p:tag name="KSO_WM_DIAGRAM_GROUP_CODE" val="l1-1"/>
  <p:tag name="KSO_WM_UNIT_TEXT_FILL_FORE_SCHEMECOLOR_INDEX" val="15"/>
  <p:tag name="KSO_WM_UNIT_TEXT_FILL_TYPE" val="1"/>
  <p:tag name="KSO_WM_UNIT_USESOURCEFORMAT_APPLY" val="1"/>
</p:tagLst>
</file>

<file path=ppt/tags/tag2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5376_1*i*9"/>
  <p:tag name="KSO_WM_TEMPLATE_CATEGORY" val="diagram"/>
  <p:tag name="KSO_WM_TEMPLATE_INDEX" val="20185376"/>
  <p:tag name="KSO_WM_UNIT_INDEX" val="9"/>
</p:tagLst>
</file>

<file path=ppt/tags/tag3.xml><?xml version="1.0" encoding="utf-8"?>
<p:tagLst xmlns:p="http://schemas.openxmlformats.org/presentationml/2006/main">
  <p:tag name="KSO_WM_TEMPLATE_CATEGORY" val="custom"/>
  <p:tag name="KSO_WM_TEMPLATE_INDEX" val="20185036"/>
  <p:tag name="KSO_WM_TAG_VERSION" val="1.0"/>
  <p:tag name="KSO_WM_BEAUTIFY_FLAG" val="#wm#"/>
  <p:tag name="KSO_WM_TEMPLATE_THUMBS_INDEX" val="1、6、12、14、4、5、13、20"/>
</p:tagLst>
</file>

<file path=ppt/tags/tag30.xml><?xml version="1.0" encoding="utf-8"?>
<p:tagLst xmlns:p="http://schemas.openxmlformats.org/presentationml/2006/main">
  <p:tag name="KSO_WM_TAG_VERSION" val="1.0"/>
  <p:tag name="KSO_WM_SLIDE_ITEM_CNT" val="4"/>
  <p:tag name="KSO_WM_SLIDE_LAYOUT" val="a_b_l"/>
  <p:tag name="KSO_WM_SLIDE_LAYOUT_CNT" val="1_1_1"/>
  <p:tag name="KSO_WM_SLIDE_TYPE" val="contents"/>
  <p:tag name="KSO_WM_BEAUTIFY_FLAG" val="#wm#"/>
  <p:tag name="KSO_WM_TEMPLATE_CATEGORY" val="custom"/>
  <p:tag name="KSO_WM_TEMPLATE_INDEX" val="20185036"/>
  <p:tag name="KSO_WM_SLIDE_ID" val="custom20185036_9"/>
  <p:tag name="KSO_WM_SLIDE_INDEX" val="9"/>
  <p:tag name="KSO_WM_DIAGRAM_GROUP_CODE" val="l1-1"/>
</p:tagLst>
</file>

<file path=ppt/tags/tag3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5376_1*i*1"/>
  <p:tag name="KSO_WM_TEMPLATE_CATEGORY" val="diagram"/>
  <p:tag name="KSO_WM_TEMPLATE_INDEX" val="20185376"/>
  <p:tag name="KSO_WM_UNIT_INDEX" val="1"/>
</p:tagLst>
</file>

<file path=ppt/tags/tag3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5376_1*i*2"/>
  <p:tag name="KSO_WM_TEMPLATE_CATEGORY" val="diagram"/>
  <p:tag name="KSO_WM_TEMPLATE_INDEX" val="20185376"/>
  <p:tag name="KSO_WM_UNIT_INDEX" val="2"/>
</p:tagLst>
</file>

<file path=ppt/tags/tag3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5376_1*i*3"/>
  <p:tag name="KSO_WM_TEMPLATE_CATEGORY" val="diagram"/>
  <p:tag name="KSO_WM_TEMPLATE_INDEX" val="20185376"/>
  <p:tag name="KSO_WM_UNIT_INDEX" val="3"/>
</p:tagLst>
</file>

<file path=ppt/tags/tag3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5376_1*i*6"/>
  <p:tag name="KSO_WM_TEMPLATE_CATEGORY" val="diagram"/>
  <p:tag name="KSO_WM_TEMPLATE_INDEX" val="20185376"/>
  <p:tag name="KSO_WM_UNIT_INDEX" val="6"/>
</p:tagLst>
</file>

<file path=ppt/tags/tag3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5376_1*i*7"/>
  <p:tag name="KSO_WM_TEMPLATE_CATEGORY" val="diagram"/>
  <p:tag name="KSO_WM_TEMPLATE_INDEX" val="20185376"/>
  <p:tag name="KSO_WM_UNIT_INDEX" val="7"/>
</p:tagLst>
</file>

<file path=ppt/tags/tag36.xml><?xml version="1.0" encoding="utf-8"?>
<p:tagLst xmlns:p="http://schemas.openxmlformats.org/presentationml/2006/main">
  <p:tag name="KSO_WM_TEMPLATE_CATEGORY" val="diagram"/>
  <p:tag name="KSO_WM_TEMPLATE_INDEX" val="20185376"/>
  <p:tag name="KSO_WM_TAG_VERSION" val="1.0"/>
  <p:tag name="KSO_WM_UNIT_TYPE" val="a"/>
  <p:tag name="KSO_WM_UNIT_INDEX" val="1"/>
  <p:tag name="KSO_WM_UNIT_ID" val="diagram20185376_1*a*1"/>
  <p:tag name="KSO_WM_UNIT_LAYERLEVEL" val="1"/>
  <p:tag name="KSO_WM_UNIT_VALUE" val="2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CREATIVE&#13;PLACEHOLDER"/>
</p:tagLst>
</file>

<file path=ppt/tags/tag3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5376_1*i*9"/>
  <p:tag name="KSO_WM_TEMPLATE_CATEGORY" val="diagram"/>
  <p:tag name="KSO_WM_TEMPLATE_INDEX" val="20185376"/>
  <p:tag name="KSO_WM_UNIT_INDEX" val="9"/>
</p:tagLst>
</file>

<file path=ppt/tags/tag38.xml><?xml version="1.0" encoding="utf-8"?>
<p:tagLst xmlns:p="http://schemas.openxmlformats.org/presentationml/2006/main">
  <p:tag name="KSO_WM_TEMPLATE_CATEGORY" val="diagram"/>
  <p:tag name="KSO_WM_TEMPLATE_INDEX" val="20185376"/>
  <p:tag name="KSO_WM_TAG_VERSION" val="1.0"/>
  <p:tag name="KSO_WM_UNIT_TYPE" val="f"/>
  <p:tag name="KSO_WM_UNIT_INDEX" val="1"/>
  <p:tag name="KSO_WM_UNIT_ID" val="diagram20185376_1*f*1"/>
  <p:tag name="KSO_WM_UNIT_LAYERLEVEL" val="1"/>
  <p:tag name="KSO_WM_UNIT_VALUE" val="128"/>
  <p:tag name="KSO_WM_UNIT_HIGHLIGHT" val="0"/>
  <p:tag name="KSO_WM_UNIT_COMPATIBLE" val="0"/>
  <p:tag name="KSO_WM_UNIT_CLEAR" val="0"/>
  <p:tag name="KSO_WM_UNIT_PRESET_TEXT_INDEX" val="4"/>
  <p:tag name="KSO_WM_UNIT_PRESET_TEXT_LEN" val="228"/>
  <p:tag name="KSO_WM_BEAUTIFY_FLAG" val="#wm#"/>
</p:tagLst>
</file>

<file path=ppt/tags/tag3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5376_1*i*11"/>
  <p:tag name="KSO_WM_TEMPLATE_CATEGORY" val="diagram"/>
  <p:tag name="KSO_WM_TEMPLATE_INDEX" val="20185376"/>
  <p:tag name="KSO_WM_UNIT_INDEX" val="11"/>
</p:tagLst>
</file>

<file path=ppt/tags/tag4.xml><?xml version="1.0" encoding="utf-8"?>
<p:tagLst xmlns:p="http://schemas.openxmlformats.org/presentationml/2006/main">
  <p:tag name="KSO_WM_TEMPLATE_CATEGORY" val="custom"/>
  <p:tag name="KSO_WM_TEMPLATE_INDEX" val="20185036"/>
  <p:tag name="KSO_WM_UNIT_TYPE" val="a"/>
  <p:tag name="KSO_WM_UNIT_INDEX" val="1"/>
  <p:tag name="KSO_WM_UNIT_ID" val="custom20185036_1*a*1"/>
  <p:tag name="KSO_WM_UNIT_LAYERLEVEL" val="1"/>
  <p:tag name="KSO_WM_UNIT_VALUE" val="9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建筑工作汇报"/>
</p:tagLst>
</file>

<file path=ppt/tags/tag4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5376_1*i*15"/>
  <p:tag name="KSO_WM_TEMPLATE_CATEGORY" val="diagram"/>
  <p:tag name="KSO_WM_TEMPLATE_INDEX" val="20185376"/>
  <p:tag name="KSO_WM_UNIT_INDEX" val="15"/>
</p:tagLst>
</file>

<file path=ppt/tags/tag4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5376_1*i*16"/>
  <p:tag name="KSO_WM_TEMPLATE_CATEGORY" val="diagram"/>
  <p:tag name="KSO_WM_TEMPLATE_INDEX" val="20185376"/>
  <p:tag name="KSO_WM_UNIT_INDEX" val="16"/>
</p:tagLst>
</file>

<file path=ppt/tags/tag4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5376_1*i*17"/>
  <p:tag name="KSO_WM_TEMPLATE_CATEGORY" val="diagram"/>
  <p:tag name="KSO_WM_TEMPLATE_INDEX" val="20185376"/>
  <p:tag name="KSO_WM_UNIT_INDEX" val="17"/>
</p:tagLst>
</file>

<file path=ppt/tags/tag43.xml><?xml version="1.0" encoding="utf-8"?>
<p:tagLst xmlns:p="http://schemas.openxmlformats.org/presentationml/2006/main">
  <p:tag name="KSO_WM_TEMPLATE_CATEGORY" val="custom"/>
  <p:tag name="KSO_WM_TEMPLATE_INDEX" val="20185036"/>
  <p:tag name="KSO_WM_TAG_VERSION" val="1.0"/>
  <p:tag name="KSO_WM_SLIDE_ID" val="diagram20185376_1"/>
  <p:tag name="KSO_WM_SLIDE_INDEX" val="1"/>
  <p:tag name="KSO_WM_SLIDE_ITEM_CNT" val="3"/>
  <p:tag name="KSO_WM_SLIDE_LAYOUT" val="a_f_d"/>
  <p:tag name="KSO_WM_SLIDE_LAYOUT_CNT" val="1_1_1"/>
  <p:tag name="KSO_WM_SLIDE_TYPE" val="text"/>
  <p:tag name="KSO_WM_BEAUTIFY_FLAG" val="#wm#"/>
  <p:tag name="KSO_WM_SLIDE_POSITION" val="0*0"/>
  <p:tag name="KSO_WM_SLIDE_SIZE" val="960*540"/>
  <p:tag name="KSO_WM_SLIDE_SUBTYPE" val="picTxt"/>
</p:tagLst>
</file>

<file path=ppt/tags/tag4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6042_1*i*1"/>
  <p:tag name="KSO_WM_TEMPLATE_CATEGORY" val="diagram"/>
  <p:tag name="KSO_WM_TEMPLATE_INDEX" val="20186042"/>
  <p:tag name="KSO_WM_UNIT_INDEX" val="1"/>
</p:tagLst>
</file>

<file path=ppt/tags/tag45.xml><?xml version="1.0" encoding="utf-8"?>
<p:tagLst xmlns:p="http://schemas.openxmlformats.org/presentationml/2006/main">
  <p:tag name="KSO_WM_UNIT_ISCONTENTSTITLE" val="0"/>
  <p:tag name="KSO_WM_TAG_VERSION" val="1.0"/>
  <p:tag name="KSO_WM_TEMPLATE_CATEGORY" val="diagram"/>
  <p:tag name="KSO_WM_TEMPLATE_INDEX" val="20186042"/>
  <p:tag name="KSO_WM_UNIT_TYPE" val="h_a"/>
  <p:tag name="KSO_WM_UNIT_INDEX" val="1_1"/>
  <p:tag name="KSO_WM_UNIT_ID" val="diagram20186042_1*h_a*1_1"/>
  <p:tag name="KSO_WM_UNIT_LAYERLEVEL" val="1_1"/>
  <p:tag name="KSO_WM_UNIT_VALUE" val="9"/>
  <p:tag name="KSO_WM_UNIT_HIGHLIGHT" val="0"/>
  <p:tag name="KSO_WM_UNIT_COMPATIBLE" val="0"/>
  <p:tag name="KSO_WM_UNIT_CLEAR" val="0"/>
  <p:tag name="KSO_WM_UNIT_PRESET_TEXT" val="标题文本预设"/>
  <p:tag name="KSO_WM_BEAUTIFY_FLAG" val="#wm#"/>
</p:tagLst>
</file>

<file path=ppt/tags/tag46.xml><?xml version="1.0" encoding="utf-8"?>
<p:tagLst xmlns:p="http://schemas.openxmlformats.org/presentationml/2006/main">
  <p:tag name="KSO_WM_TAG_VERSION" val="1.0"/>
  <p:tag name="KSO_WM_TEMPLATE_CATEGORY" val="diagram"/>
  <p:tag name="KSO_WM_TEMPLATE_INDEX" val="20186042"/>
  <p:tag name="KSO_WM_UNIT_TYPE" val="h_f"/>
  <p:tag name="KSO_WM_UNIT_INDEX" val="2_1"/>
  <p:tag name="KSO_WM_UNIT_ID" val="diagram20186042_1*h_f*2_1"/>
  <p:tag name="KSO_WM_UNIT_LAYERLEVEL" val="1_1"/>
  <p:tag name="KSO_WM_UNIT_VALUE" val="34"/>
  <p:tag name="KSO_WM_UNIT_HIGHLIGHT" val="0"/>
  <p:tag name="KSO_WM_UNIT_COMPATIBLE" val="0"/>
  <p:tag name="KSO_WM_UNIT_CLEAR" val="0"/>
  <p:tag name="KSO_WM_UNIT_PRESET_TEXT" val="此部分内容作为文字排版占位显示_x000B_（建议使用主题字体）"/>
  <p:tag name="KSO_WM_BEAUTIFY_FLAG" val="#wm#"/>
</p:tagLst>
</file>

<file path=ppt/tags/tag4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5376_1*i*9"/>
  <p:tag name="KSO_WM_TEMPLATE_CATEGORY" val="diagram"/>
  <p:tag name="KSO_WM_TEMPLATE_INDEX" val="20185376"/>
  <p:tag name="KSO_WM_UNIT_INDEX" val="9"/>
</p:tagLst>
</file>

<file path=ppt/tags/tag48.xml><?xml version="1.0" encoding="utf-8"?>
<p:tagLst xmlns:p="http://schemas.openxmlformats.org/presentationml/2006/main">
  <p:tag name="KSO_WM_TEMPLATE_INDEX" val="20185036"/>
  <p:tag name="KSO_WM_TAG_VERSION" val="1.0"/>
  <p:tag name="KSO_WM_SLIDE_INDEX" val="1"/>
  <p:tag name="KSO_WM_SLIDE_ITEM_CNT" val="3"/>
  <p:tag name="KSO_WM_SLIDE_LAYOUT" val="d_h"/>
  <p:tag name="KSO_WM_SLIDE_LAYOUT_CNT" val="1_2"/>
  <p:tag name="KSO_WM_SLIDE_TYPE" val="text"/>
  <p:tag name="KSO_WM_SLIDE_SUBTYPE" val="picTxt"/>
  <p:tag name="KSO_WM_BEAUTIFY_FLAG" val="#wm#"/>
  <p:tag name="KSO_WM_SLIDE_POSITION" val="341*130"/>
  <p:tag name="KSO_WM_SLIDE_SIZE" val="618*279"/>
  <p:tag name="KSO_WM_TEMPLATE_CATEGORY" val="custom"/>
  <p:tag name="KSO_WM_SLIDE_ID" val="diagram20186042_1"/>
</p:tagLst>
</file>

<file path=ppt/tags/tag49.xml><?xml version="1.0" encoding="utf-8"?>
<p:tagLst xmlns:p="http://schemas.openxmlformats.org/presentationml/2006/main">
  <p:tag name="KSO_WM_UNIT_TABLE_BEAUTIFY" val="smartTable{728d68cc-5d16-47cd-8ed0-982bb9cd2172}"/>
  <p:tag name="TABLE_ENDDRAG_ORIGIN_RECT" val="876*424"/>
  <p:tag name="TABLE_ENDDRAG_RECT" val="39*76*876*424"/>
</p:tagLst>
</file>

<file path=ppt/tags/tag5.xml><?xml version="1.0" encoding="utf-8"?>
<p:tagLst xmlns:p="http://schemas.openxmlformats.org/presentationml/2006/main">
  <p:tag name="KSO_WM_TEMPLATE_CATEGORY" val="custom"/>
  <p:tag name="KSO_WM_TEMPLATE_INDEX" val="20185036"/>
  <p:tag name="KSO_WM_UNIT_TYPE" val="b"/>
  <p:tag name="KSO_WM_UNIT_INDEX" val="1"/>
  <p:tag name="KSO_WM_UNIT_ID" val="custom20185036_1*b*1"/>
  <p:tag name="KSO_WM_UNIT_LAYERLEVEL" val="1"/>
  <p:tag name="KSO_WM_UNIT_VALUE" val="2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适用于新年计划、年终总结、工作汇报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185036"/>
</p:tagLst>
</file>

<file path=ppt/tags/tag51.xml><?xml version="1.0" encoding="utf-8"?>
<p:tagLst xmlns:p="http://schemas.openxmlformats.org/presentationml/2006/main">
  <p:tag name="KSO_WM_UNIT_TABLE_BEAUTIFY" val="smartTable{a389b75a-bd70-4a7d-9208-3d65a6f27878}"/>
  <p:tag name="TABLE_ENDDRAG_ORIGIN_RECT" val="868*437"/>
  <p:tag name="TABLE_ENDDRAG_RECT" val="54*60*868*437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185036"/>
</p:tagLst>
</file>

<file path=ppt/tags/tag53.xml><?xml version="1.0" encoding="utf-8"?>
<p:tagLst xmlns:p="http://schemas.openxmlformats.org/presentationml/2006/main">
  <p:tag name="MASKTAG" val="bgMask"/>
</p:tagLst>
</file>

<file path=ppt/tags/tag54.xml><?xml version="1.0" encoding="utf-8"?>
<p:tagLst xmlns:p="http://schemas.openxmlformats.org/presentationml/2006/main">
  <p:tag name="KSO_WM_UNIT_ISCONTENTSTITLE" val="0"/>
  <p:tag name="KSO_WM_TAG_VERSION" val="1.0"/>
  <p:tag name="KSO_WM_TEMPLATE_CATEGORY" val="diagram"/>
  <p:tag name="KSO_WM_TEMPLATE_INDEX" val="20186042"/>
  <p:tag name="KSO_WM_UNIT_TYPE" val="h_a"/>
  <p:tag name="KSO_WM_UNIT_INDEX" val="1_1"/>
  <p:tag name="KSO_WM_UNIT_ID" val="diagram20186042_1*h_a*1_1"/>
  <p:tag name="KSO_WM_UNIT_LAYERLEVEL" val="1_1"/>
  <p:tag name="KSO_WM_UNIT_VALUE" val="9"/>
  <p:tag name="KSO_WM_UNIT_HIGHLIGHT" val="0"/>
  <p:tag name="KSO_WM_UNIT_COMPATIBLE" val="0"/>
  <p:tag name="KSO_WM_UNIT_CLEAR" val="0"/>
  <p:tag name="KSO_WM_UNIT_PRESET_TEXT" val="标题文本预设"/>
  <p:tag name="KSO_WM_BEAUTIFY_FLAG" val="#wm#"/>
</p:tagLst>
</file>

<file path=ppt/tags/tag5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5376_1*i*9"/>
  <p:tag name="KSO_WM_TEMPLATE_CATEGORY" val="diagram"/>
  <p:tag name="KSO_WM_TEMPLATE_INDEX" val="20185376"/>
  <p:tag name="KSO_WM_UNIT_INDEX" val="9"/>
</p:tagLst>
</file>

<file path=ppt/tags/tag56.xml><?xml version="1.0" encoding="utf-8"?>
<p:tagLst xmlns:p="http://schemas.openxmlformats.org/presentationml/2006/main">
  <p:tag name="KSO_WM_TEMPLATE_INDEX" val="20185036"/>
  <p:tag name="KSO_WM_TAG_VERSION" val="1.0"/>
  <p:tag name="KSO_WM_SLIDE_INDEX" val="1"/>
  <p:tag name="KSO_WM_SLIDE_ITEM_CNT" val="4"/>
  <p:tag name="KSO_WM_SLIDE_LAYOUT" val="r"/>
  <p:tag name="KSO_WM_SLIDE_LAYOUT_CNT" val="1"/>
  <p:tag name="KSO_WM_SLIDE_TYPE" val="text"/>
  <p:tag name="KSO_WM_SLIDE_SUBTYPE" val="pureTxt"/>
  <p:tag name="KSO_WM_BEAUTIFY_FLAG" val="#wm#"/>
  <p:tag name="KSO_WM_SLIDE_POSITION" val="20*150"/>
  <p:tag name="KSO_WM_SLIDE_SIZE" val="919*289"/>
  <p:tag name="KSO_WM_DIAGRAM_GROUP_CODE" val="r1-1"/>
  <p:tag name="KSO_WM_TEMPLATE_CATEGORY" val="custom"/>
  <p:tag name="KSO_WM_SLIDE_ID" val="diagram20185838_1"/>
</p:tagLst>
</file>

<file path=ppt/tags/tag57.xml><?xml version="1.0" encoding="utf-8"?>
<p:tagLst xmlns:p="http://schemas.openxmlformats.org/presentationml/2006/main">
  <p:tag name="KSO_WM_TEMPLATE_CATEGORY" val="custom"/>
  <p:tag name="KSO_WM_TEMPLATE_INDEX" val="20185036"/>
  <p:tag name="KSO_WM_TAG_VERSION" val="1.0"/>
  <p:tag name="KSO_WM_BEAUTIFY_FLAG" val="#wm#"/>
  <p:tag name="KSO_WM_UNIT_TYPE" val="l_h_f"/>
  <p:tag name="KSO_WM_UNIT_INDEX" val="1_1_1"/>
  <p:tag name="KSO_WM_UNIT_CLEAR" val="1"/>
  <p:tag name="KSO_WM_UNIT_LAYERLEVEL" val="1_1_1"/>
  <p:tag name="KSO_WM_UNIT_VALUE" val="11"/>
  <p:tag name="KSO_WM_UNIT_HIGHLIGHT" val="0"/>
  <p:tag name="KSO_WM_UNIT_COMPATIBLE" val="0"/>
  <p:tag name="KSO_WM_UNIT_PRESET_TEXT_INDEX" val="3"/>
  <p:tag name="KSO_WM_UNIT_PRESET_TEXT_LEN" val="17"/>
  <p:tag name="KSO_WM_DIAGRAM_GROUP_CODE" val="l1-1"/>
  <p:tag name="KSO_WM_UNIT_ID" val="custom20185036_9*l_h_f*1_1_1"/>
  <p:tag name="KSO_WM_UNIT_TEXT_FILL_FORE_SCHEMECOLOR_INDEX" val="13"/>
  <p:tag name="KSO_WM_UNIT_TEXT_FILL_TYPE" val="1"/>
  <p:tag name="KSO_WM_UNIT_USESOURCEFORMAT_APPLY" val="1"/>
</p:tagLst>
</file>

<file path=ppt/tags/tag58.xml><?xml version="1.0" encoding="utf-8"?>
<p:tagLst xmlns:p="http://schemas.openxmlformats.org/presentationml/2006/main">
  <p:tag name="KSO_WM_TEMPLATE_CATEGORY" val="custom"/>
  <p:tag name="KSO_WM_TEMPLATE_INDEX" val="20185036"/>
  <p:tag name="KSO_WM_UNIT_CLEAR" val="1"/>
  <p:tag name="KSO_WM_TAG_VERSION" val="1.0"/>
  <p:tag name="KSO_WM_BEAUTIFY_FLAG" val="#wm#"/>
  <p:tag name="KSO_WM_UNIT_TYPE" val="l_h_i"/>
  <p:tag name="KSO_WM_UNIT_INDEX" val="1_1_1"/>
  <p:tag name="KSO_WM_UNIT_ID" val="custom20185036_9*l_h_i*1_1_1"/>
  <p:tag name="KSO_WM_UNIT_LAYERLEVEL" val="1_1_1"/>
  <p:tag name="KSO_WM_DIAGRAM_GROUP_CODE" val="l1-1"/>
  <p:tag name="KSO_WM_UNIT_LINE_FORE_SCHEMECOLOR_INDEX" val="13"/>
  <p:tag name="KSO_WM_UNIT_LINE_FILL_TYPE" val="2"/>
  <p:tag name="KSO_WM_UNIT_USESOURCEFORMAT_APPLY" val="1"/>
</p:tagLst>
</file>

<file path=ppt/tags/tag59.xml><?xml version="1.0" encoding="utf-8"?>
<p:tagLst xmlns:p="http://schemas.openxmlformats.org/presentationml/2006/main">
  <p:tag name="KSO_WM_TEMPLATE_CATEGORY" val="custom"/>
  <p:tag name="KSO_WM_TEMPLATE_INDEX" val="20185036"/>
  <p:tag name="KSO_WM_UNIT_CLEAR" val="1"/>
  <p:tag name="KSO_WM_TAG_VERSION" val="1.0"/>
  <p:tag name="KSO_WM_BEAUTIFY_FLAG" val="#wm#"/>
  <p:tag name="KSO_WM_UNIT_TYPE" val="l_h_i"/>
  <p:tag name="KSO_WM_UNIT_INDEX" val="1_1_2"/>
  <p:tag name="KSO_WM_UNIT_ID" val="custom20185036_9*l_h_i*1_1_2"/>
  <p:tag name="KSO_WM_UNIT_LAYERLEVEL" val="1_1_1"/>
  <p:tag name="KSO_WM_DIAGRAM_GROUP_CODE" val="l1-1"/>
  <p:tag name="KSO_WM_UNIT_FILL_FORE_SCHEMECOLOR_INDEX" val="8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5036_1*i*2"/>
  <p:tag name="KSO_WM_TEMPLATE_CATEGORY" val="custom"/>
  <p:tag name="KSO_WM_TEMPLATE_INDEX" val="20185036"/>
  <p:tag name="KSO_WM_UNIT_INDEX" val="2"/>
</p:tagLst>
</file>

<file path=ppt/tags/tag60.xml><?xml version="1.0" encoding="utf-8"?>
<p:tagLst xmlns:p="http://schemas.openxmlformats.org/presentationml/2006/main">
  <p:tag name="KSO_WM_TEMPLATE_CATEGORY" val="custom"/>
  <p:tag name="KSO_WM_TEMPLATE_INDEX" val="20185036"/>
  <p:tag name="KSO_WM_TAG_VERSION" val="1.0"/>
  <p:tag name="KSO_WM_BEAUTIFY_FLAG" val="#wm#"/>
  <p:tag name="KSO_WM_UNIT_TYPE" val="l_h_f"/>
  <p:tag name="KSO_WM_UNIT_INDEX" val="1_2_1"/>
  <p:tag name="KSO_WM_UNIT_CLEAR" val="1"/>
  <p:tag name="KSO_WM_UNIT_LAYERLEVEL" val="1_1_1"/>
  <p:tag name="KSO_WM_UNIT_VALUE" val="11"/>
  <p:tag name="KSO_WM_UNIT_HIGHLIGHT" val="0"/>
  <p:tag name="KSO_WM_UNIT_COMPATIBLE" val="0"/>
  <p:tag name="KSO_WM_UNIT_PRESET_TEXT_INDEX" val="3"/>
  <p:tag name="KSO_WM_UNIT_PRESET_TEXT_LEN" val="17"/>
  <p:tag name="KSO_WM_DIAGRAM_GROUP_CODE" val="l1-1"/>
  <p:tag name="KSO_WM_UNIT_ID" val="custom20185036_9*l_h_f*1_2_1"/>
  <p:tag name="KSO_WM_UNIT_TEXT_FILL_FORE_SCHEMECOLOR_INDEX" val="13"/>
  <p:tag name="KSO_WM_UNIT_TEXT_FILL_TYPE" val="1"/>
  <p:tag name="KSO_WM_UNIT_USESOURCEFORMAT_APPLY" val="1"/>
</p:tagLst>
</file>

<file path=ppt/tags/tag61.xml><?xml version="1.0" encoding="utf-8"?>
<p:tagLst xmlns:p="http://schemas.openxmlformats.org/presentationml/2006/main">
  <p:tag name="KSO_WM_TEMPLATE_CATEGORY" val="custom"/>
  <p:tag name="KSO_WM_TEMPLATE_INDEX" val="20185036"/>
  <p:tag name="KSO_WM_UNIT_CLEAR" val="1"/>
  <p:tag name="KSO_WM_TAG_VERSION" val="1.0"/>
  <p:tag name="KSO_WM_BEAUTIFY_FLAG" val="#wm#"/>
  <p:tag name="KSO_WM_UNIT_TYPE" val="l_h_i"/>
  <p:tag name="KSO_WM_UNIT_INDEX" val="1_2_1"/>
  <p:tag name="KSO_WM_UNIT_ID" val="custom20185036_9*l_h_i*1_2_1"/>
  <p:tag name="KSO_WM_UNIT_LAYERLEVEL" val="1_1_1"/>
  <p:tag name="KSO_WM_DIAGRAM_GROUP_CODE" val="l1-1"/>
  <p:tag name="KSO_WM_UNIT_LINE_FORE_SCHEMECOLOR_INDEX" val="13"/>
  <p:tag name="KSO_WM_UNIT_LINE_FILL_TYPE" val="2"/>
  <p:tag name="KSO_WM_UNIT_USESOURCEFORMAT_APPLY" val="1"/>
</p:tagLst>
</file>

<file path=ppt/tags/tag62.xml><?xml version="1.0" encoding="utf-8"?>
<p:tagLst xmlns:p="http://schemas.openxmlformats.org/presentationml/2006/main">
  <p:tag name="KSO_WM_TEMPLATE_CATEGORY" val="custom"/>
  <p:tag name="KSO_WM_TEMPLATE_INDEX" val="20185036"/>
  <p:tag name="KSO_WM_UNIT_CLEAR" val="1"/>
  <p:tag name="KSO_WM_TAG_VERSION" val="1.0"/>
  <p:tag name="KSO_WM_BEAUTIFY_FLAG" val="#wm#"/>
  <p:tag name="KSO_WM_UNIT_TYPE" val="l_h_i"/>
  <p:tag name="KSO_WM_UNIT_INDEX" val="1_2_2"/>
  <p:tag name="KSO_WM_UNIT_ID" val="custom20185036_9*l_h_i*1_2_2"/>
  <p:tag name="KSO_WM_UNIT_LAYERLEVEL" val="1_1_1"/>
  <p:tag name="KSO_WM_DIAGRAM_GROUP_CODE" val="l1-1"/>
  <p:tag name="KSO_WM_UNIT_FILL_FORE_SCHEMECOLOR_INDEX" val="8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6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5036_9*i*14"/>
  <p:tag name="KSO_WM_TEMPLATE_CATEGORY" val="custom"/>
  <p:tag name="KSO_WM_TEMPLATE_INDEX" val="20185036"/>
  <p:tag name="KSO_WM_UNIT_INDEX" val="14"/>
</p:tagLst>
</file>

<file path=ppt/tags/tag64.xml><?xml version="1.0" encoding="utf-8"?>
<p:tagLst xmlns:p="http://schemas.openxmlformats.org/presentationml/2006/main">
  <p:tag name="KSO_WM_TEMPLATE_CATEGORY" val="custom"/>
  <p:tag name="KSO_WM_TEMPLATE_INDEX" val="20185036"/>
  <p:tag name="KSO_WM_UNIT_CLEAR" val="1"/>
  <p:tag name="KSO_WM_TAG_VERSION" val="1.0"/>
  <p:tag name="KSO_WM_BEAUTIFY_FLAG" val="#wm#"/>
  <p:tag name="KSO_WM_UNIT_TYPE" val="l_h_i"/>
  <p:tag name="KSO_WM_UNIT_INDEX" val="1_1_3"/>
  <p:tag name="KSO_WM_UNIT_ID" val="custom20185036_9*l_h_i*1_1_3"/>
  <p:tag name="KSO_WM_UNIT_LAYERLEVEL" val="1_1_1"/>
  <p:tag name="KSO_WM_DIAGRAM_GROUP_CODE" val="l1-1"/>
  <p:tag name="KSO_WM_UNIT_TEXT_FILL_FORE_SCHEMECOLOR_INDEX" val="15"/>
  <p:tag name="KSO_WM_UNIT_TEXT_FILL_TYPE" val="1"/>
  <p:tag name="KSO_WM_UNIT_USESOURCEFORMAT_APPLY" val="1"/>
</p:tagLst>
</file>

<file path=ppt/tags/tag65.xml><?xml version="1.0" encoding="utf-8"?>
<p:tagLst xmlns:p="http://schemas.openxmlformats.org/presentationml/2006/main">
  <p:tag name="KSO_WM_TEMPLATE_CATEGORY" val="custom"/>
  <p:tag name="KSO_WM_TEMPLATE_INDEX" val="20185036"/>
  <p:tag name="KSO_WM_UNIT_CLEAR" val="1"/>
  <p:tag name="KSO_WM_TAG_VERSION" val="1.0"/>
  <p:tag name="KSO_WM_BEAUTIFY_FLAG" val="#wm#"/>
  <p:tag name="KSO_WM_UNIT_TYPE" val="l_h_i"/>
  <p:tag name="KSO_WM_UNIT_INDEX" val="1_2_3"/>
  <p:tag name="KSO_WM_UNIT_ID" val="custom20185036_9*l_h_i*1_2_3"/>
  <p:tag name="KSO_WM_UNIT_LAYERLEVEL" val="1_1_1"/>
  <p:tag name="KSO_WM_DIAGRAM_GROUP_CODE" val="l1-1"/>
  <p:tag name="KSO_WM_UNIT_TEXT_FILL_FORE_SCHEMECOLOR_INDEX" val="15"/>
  <p:tag name="KSO_WM_UNIT_TEXT_FILL_TYPE" val="1"/>
  <p:tag name="KSO_WM_UNIT_USESOURCEFORMAT_APPLY" val="1"/>
</p:tagLst>
</file>

<file path=ppt/tags/tag6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5376_1*i*9"/>
  <p:tag name="KSO_WM_TEMPLATE_CATEGORY" val="diagram"/>
  <p:tag name="KSO_WM_TEMPLATE_INDEX" val="20185376"/>
  <p:tag name="KSO_WM_UNIT_INDEX" val="9"/>
</p:tagLst>
</file>

<file path=ppt/tags/tag67.xml><?xml version="1.0" encoding="utf-8"?>
<p:tagLst xmlns:p="http://schemas.openxmlformats.org/presentationml/2006/main">
  <p:tag name="KSO_WM_TAG_VERSION" val="1.0"/>
  <p:tag name="KSO_WM_SLIDE_ITEM_CNT" val="4"/>
  <p:tag name="KSO_WM_SLIDE_LAYOUT" val="a_b_l"/>
  <p:tag name="KSO_WM_SLIDE_LAYOUT_CNT" val="1_1_1"/>
  <p:tag name="KSO_WM_SLIDE_TYPE" val="contents"/>
  <p:tag name="KSO_WM_BEAUTIFY_FLAG" val="#wm#"/>
  <p:tag name="KSO_WM_TEMPLATE_CATEGORY" val="custom"/>
  <p:tag name="KSO_WM_TEMPLATE_INDEX" val="20185036"/>
  <p:tag name="KSO_WM_SLIDE_ID" val="custom20185036_9"/>
  <p:tag name="KSO_WM_SLIDE_INDEX" val="9"/>
  <p:tag name="KSO_WM_DIAGRAM_GROUP_CODE" val="l1-1"/>
</p:tagLst>
</file>

<file path=ppt/tags/tag68.xml><?xml version="1.0" encoding="utf-8"?>
<p:tagLst xmlns:p="http://schemas.openxmlformats.org/presentationml/2006/main">
  <p:tag name="KSO_WM_TEMPLATE_CATEGORY" val="diagram"/>
  <p:tag name="KSO_WM_TEMPLATE_INDEX" val="169061"/>
  <p:tag name="KSO_WM_UNIT_TYPE" val="a"/>
  <p:tag name="KSO_WM_UNIT_INDEX" val="1"/>
  <p:tag name="KSO_WM_UNIT_ID" val="256*a*1"/>
  <p:tag name="KSO_WM_UNIT_CLEAR" val="1"/>
  <p:tag name="KSO_WM_UNIT_LAYERLEVEL" val="1"/>
  <p:tag name="KSO_WM_UNIT_VALUE" val="28"/>
  <p:tag name="KSO_WM_UNIT_ISCONTENTSTITLE" val="0"/>
  <p:tag name="KSO_WM_UNIT_HIGHLIGHT" val="0"/>
  <p:tag name="KSO_WM_UNIT_COMPATIBLE" val="0"/>
  <p:tag name="KSO_WM_BEAUTIFY_FLAG" val="#wm#"/>
  <p:tag name="KSO_WM_UNIT_PRESET_TEXT_INDEX" val="3"/>
  <p:tag name="KSO_WM_UNIT_PRESET_TEXT_LEN" val="24"/>
  <p:tag name="KSO_WM_TAG_VERSION" val="1.0"/>
</p:tagLst>
</file>

<file path=ppt/tags/tag69.xml><?xml version="1.0" encoding="utf-8"?>
<p:tagLst xmlns:p="http://schemas.openxmlformats.org/presentationml/2006/main">
  <p:tag name="KSO_WM_TEMPLATE_CATEGORY" val="diagram"/>
  <p:tag name="KSO_WM_TEMPLATE_INDEX" val="169061"/>
  <p:tag name="KSO_WM_UNIT_TYPE" val="f"/>
  <p:tag name="KSO_WM_UNIT_INDEX" val="2"/>
  <p:tag name="KSO_WM_UNIT_ID" val="256*f*2"/>
  <p:tag name="KSO_WM_UNIT_CLEAR" val="1"/>
  <p:tag name="KSO_WM_UNIT_LAYERLEVEL" val="1"/>
  <p:tag name="KSO_WM_UNIT_VALUE" val="133"/>
  <p:tag name="KSO_WM_UNIT_HIGHLIGHT" val="0"/>
  <p:tag name="KSO_WM_UNIT_COMPATIBLE" val="0"/>
  <p:tag name="KSO_WM_BEAUTIFY_FLAG" val="#wm#"/>
  <p:tag name="KSO_WM_UNIT_PRESET_TEXT_INDEX" val="3"/>
  <p:tag name="KSO_WM_UNIT_PRESET_TEXT_LEN" val="58"/>
  <p:tag name="KSO_WM_TAG_VERSION" val="1.0"/>
</p:tagLst>
</file>

<file path=ppt/tags/tag7.xml><?xml version="1.0" encoding="utf-8"?>
<p:tagLst xmlns:p="http://schemas.openxmlformats.org/presentationml/2006/main">
  <p:tag name="KSO_WM_TEMPLATE_CATEGORY" val="custom"/>
  <p:tag name="KSO_WM_TEMPLATE_INDEX" val="20185036"/>
  <p:tag name="KSO_WM_TAG_VERSION" val="1.0"/>
  <p:tag name="KSO_WM_SLIDE_ID" val="custom20185036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  <p:tag name="KSO_WM_TEMPLATE_THUMBS_INDEX" val="1、6、12、14、4、5、13、20、"/>
</p:tagLst>
</file>

<file path=ppt/tags/tag70.xml><?xml version="1.0" encoding="utf-8"?>
<p:tagLst xmlns:p="http://schemas.openxmlformats.org/presentationml/2006/main">
  <p:tag name="KSO_WM_TEMPLATE_CATEGORY" val="diagram"/>
  <p:tag name="KSO_WM_TEMPLATE_INDEX" val="20185376"/>
  <p:tag name="KSO_WM_TAG_VERSION" val="1.0"/>
  <p:tag name="KSO_WM_UNIT_TYPE" val="a"/>
  <p:tag name="KSO_WM_UNIT_INDEX" val="1"/>
  <p:tag name="KSO_WM_UNIT_ID" val="diagram20185376_1*a*1"/>
  <p:tag name="KSO_WM_UNIT_LAYERLEVEL" val="1"/>
  <p:tag name="KSO_WM_UNIT_VALUE" val="2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CREATIVE&#13;PLACEHOLDER"/>
</p:tagLst>
</file>

<file path=ppt/tags/tag7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5376_1*i*9"/>
  <p:tag name="KSO_WM_TEMPLATE_CATEGORY" val="diagram"/>
  <p:tag name="KSO_WM_TEMPLATE_INDEX" val="20185376"/>
  <p:tag name="KSO_WM_UNIT_INDEX" val="9"/>
</p:tagLst>
</file>

<file path=ppt/tags/tag72.xml><?xml version="1.0" encoding="utf-8"?>
<p:tagLst xmlns:p="http://schemas.openxmlformats.org/presentationml/2006/main">
  <p:tag name="KSO_WM_TEMPLATE_CATEGORY" val="custom"/>
  <p:tag name="KSO_WM_TEMPLATE_INDEX" val="20185036"/>
  <p:tag name="KSO_WM_SLIDE_ID" val="150995200"/>
  <p:tag name="KSO_WM_SLIDE_INDEX" val="1"/>
  <p:tag name="KSO_WM_SLIDE_ITEM_CNT" val="3"/>
  <p:tag name="KSO_WM_SLIDE_LAYOUT" val="a_f_d"/>
  <p:tag name="KSO_WM_SLIDE_LAYOUT_CNT" val="1_2_1"/>
  <p:tag name="KSO_WM_SLIDE_TYPE" val="text"/>
  <p:tag name="KSO_WM_BEAUTIFY_FLAG" val="#wm#"/>
  <p:tag name="KSO_WM_SLIDE_POSITION" val="135*-1"/>
  <p:tag name="KSO_WM_SLIDE_SIZE" val="824*540"/>
  <p:tag name="KSO_WM_TAG_VERSION" val="1.0"/>
</p:tagLst>
</file>

<file path=ppt/tags/tag7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9658_1*i*1"/>
  <p:tag name="KSO_WM_TEMPLATE_CATEGORY" val="diagram"/>
  <p:tag name="KSO_WM_TEMPLATE_INDEX" val="20189658"/>
  <p:tag name="KSO_WM_UNIT_INDEX" val="1"/>
  <p:tag name="KSO_WM_UNIT_HIGHLIGHT" val="0"/>
  <p:tag name="KSO_WM_UNIT_COMPATIBLE" val="0"/>
  <p:tag name="KSO_WM_UNIT_CLEAR" val="0"/>
  <p:tag name="KSO_WM_UNIT_LAYERLEVEL" val="1"/>
</p:tagLst>
</file>

<file path=ppt/tags/tag7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9658_1*i*2"/>
  <p:tag name="KSO_WM_TEMPLATE_CATEGORY" val="diagram"/>
  <p:tag name="KSO_WM_TEMPLATE_INDEX" val="20189658"/>
  <p:tag name="KSO_WM_UNIT_INDEX" val="2"/>
  <p:tag name="KSO_WM_UNIT_HIGHLIGHT" val="0"/>
  <p:tag name="KSO_WM_UNIT_COMPATIBLE" val="0"/>
  <p:tag name="KSO_WM_UNIT_CLEAR" val="0"/>
  <p:tag name="KSO_WM_UNIT_LAYERLEVEL" val="1"/>
</p:tagLst>
</file>

<file path=ppt/tags/tag75.xml><?xml version="1.0" encoding="utf-8"?>
<p:tagLst xmlns:p="http://schemas.openxmlformats.org/presentationml/2006/main">
  <p:tag name="KSO_WM_UNIT_LAYERLEVEL" val="1"/>
  <p:tag name="KSO_WM_TAG_VERSION" val="1.0"/>
  <p:tag name="KSO_WM_BEAUTIFY_FLAG" val="#wm#"/>
  <p:tag name="KSO_WM_UNIT_TYPE" val="i"/>
  <p:tag name="KSO_WM_UNIT_ID" val="diagram20189658_1*i*3"/>
  <p:tag name="KSO_WM_TEMPLATE_CATEGORY" val="diagram"/>
  <p:tag name="KSO_WM_TEMPLATE_INDEX" val="20189658"/>
  <p:tag name="KSO_WM_UNIT_INDEX" val="3"/>
  <p:tag name="KSO_WM_UNIT_HIGHLIGHT" val="0"/>
  <p:tag name="KSO_WM_UNIT_COMPATIBLE" val="0"/>
  <p:tag name="KSO_WM_UNIT_CLEAR" val="0"/>
</p:tagLst>
</file>

<file path=ppt/tags/tag7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9658_1*i*6"/>
  <p:tag name="KSO_WM_TEMPLATE_CATEGORY" val="diagram"/>
  <p:tag name="KSO_WM_TEMPLATE_INDEX" val="20189658"/>
  <p:tag name="KSO_WM_UNIT_INDEX" val="6"/>
  <p:tag name="KSO_WM_UNIT_HIGHLIGHT" val="0"/>
  <p:tag name="KSO_WM_UNIT_COMPATIBLE" val="0"/>
  <p:tag name="KSO_WM_UNIT_CLEAR" val="0"/>
  <p:tag name="KSO_WM_UNIT_LAYERLEVEL" val="1"/>
</p:tagLst>
</file>

<file path=ppt/tags/tag77.xml><?xml version="1.0" encoding="utf-8"?>
<p:tagLst xmlns:p="http://schemas.openxmlformats.org/presentationml/2006/main">
  <p:tag name="KSO_WM_TEMPLATE_CATEGORY" val="diagram"/>
  <p:tag name="KSO_WM_TEMPLATE_INDEX" val="20189658"/>
  <p:tag name="KSO_WM_UNIT_TYPE" val="a"/>
  <p:tag name="KSO_WM_UNIT_INDEX" val="1"/>
  <p:tag name="KSO_WM_UNIT_ID" val="diagram20189658_1*a*1"/>
  <p:tag name="KSO_WM_UNIT_LAYERLEVEL" val="1"/>
  <p:tag name="KSO_WM_UNIT_VALUE" val="14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Lorem ipsum dolor sit amet"/>
</p:tagLst>
</file>

<file path=ppt/tags/tag7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5376_1*i*9"/>
  <p:tag name="KSO_WM_TEMPLATE_CATEGORY" val="diagram"/>
  <p:tag name="KSO_WM_TEMPLATE_INDEX" val="20185376"/>
  <p:tag name="KSO_WM_UNIT_INDEX" val="9"/>
</p:tagLst>
</file>

<file path=ppt/tags/tag79.xml><?xml version="1.0" encoding="utf-8"?>
<p:tagLst xmlns:p="http://schemas.openxmlformats.org/presentationml/2006/main">
  <p:tag name="KSO_WM_TEMPLATE_CATEGORY" val="custom"/>
  <p:tag name="KSO_WM_TEMPLATE_INDEX" val="20185036"/>
  <p:tag name="KSO_WM_TAG_VERSION" val="1.0"/>
  <p:tag name="KSO_WM_SLIDE_ID" val="diagram20189658_1"/>
  <p:tag name="KSO_WM_SLIDE_INDEX" val="1"/>
  <p:tag name="KSO_WM_SLIDE_ITEM_CNT" val="3"/>
  <p:tag name="KSO_WM_SLIDE_LAYOUT" val="a_d"/>
  <p:tag name="KSO_WM_SLIDE_LAYOUT_CNT" val="1_3"/>
  <p:tag name="KSO_WM_SLIDE_TYPE" val="text"/>
  <p:tag name="KSO_WM_SLIDE_SUBTYPE" val="picTxt"/>
  <p:tag name="KSO_WM_BEAUTIFY_FLAG" val="#wm#"/>
  <p:tag name="KSO_WM_SLIDE_POSITION" val="0*0"/>
  <p:tag name="KSO_WM_SLIDE_SIZE" val="960*539"/>
</p:tagLst>
</file>

<file path=ppt/tags/tag8.xml><?xml version="1.0" encoding="utf-8"?>
<p:tagLst xmlns:p="http://schemas.openxmlformats.org/presentationml/2006/main">
  <p:tag name="KSO_WM_UNIT_PLACING_PICTURE_USER_VIEWPORT" val="{&quot;height&quot;:10800,&quot;width&quot;:15211}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185036"/>
</p:tagLst>
</file>

<file path=ppt/tags/tag81.xml><?xml version="1.0" encoding="utf-8"?>
<p:tagLst xmlns:p="http://schemas.openxmlformats.org/presentationml/2006/main">
  <p:tag name="KSO_WM_TEMPLATE_CATEGORY" val="diagram"/>
  <p:tag name="KSO_WM_TEMPLATE_INDEX" val="20185475"/>
  <p:tag name="KSO_WM_UNIT_TYPE" val="ζ_h_f"/>
  <p:tag name="KSO_WM_UNIT_INDEX" val="1625712138649_1_1"/>
  <p:tag name="KSO_WM_UNIT_ID" val="diagram20185475_1*f*2"/>
  <p:tag name="KSO_WM_UNIT_LAYERLEVEL" val="1"/>
  <p:tag name="KSO_WM_UNIT_VALUE" val="104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Lorem ipsum dolor sit amet, consectetuer adipiscing elite&#13;Lorem ipsum dolor sit amet, consectetuer adipiscing elite"/>
  <p:tag name="KSO_WM_UNIT_DIAGRAM_MODELTYPE" val="dynamicNum"/>
  <p:tag name="KSO_WM_UNIT_DYNMNUM_TYPE" val="1"/>
  <p:tag name="KSO_WM_DYNAMICNUM_SPEED" val="3"/>
  <p:tag name="KSO_WM_UNIT_DYNMNUM_DGM_ANIMTYPE" val="5"/>
  <p:tag name="KSO_WM_DIAGRAM_VIRTUALLY_FRAME" val="{&quot;height&quot;:239.05,&quot;left&quot;:69.55,&quot;top&quot;:181.25,&quot;width&quot;:481.6}"/>
</p:tagLst>
</file>

<file path=ppt/tags/tag8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5475_1*i*2"/>
  <p:tag name="KSO_WM_TEMPLATE_CATEGORY" val="diagram"/>
  <p:tag name="KSO_WM_TEMPLATE_INDEX" val="20185475"/>
  <p:tag name="KSO_WM_UNIT_INDEX" val="2"/>
</p:tagLst>
</file>

<file path=ppt/tags/tag8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5475_1*i*3"/>
  <p:tag name="KSO_WM_TEMPLATE_CATEGORY" val="diagram"/>
  <p:tag name="KSO_WM_TEMPLATE_INDEX" val="20185475"/>
  <p:tag name="KSO_WM_UNIT_INDEX" val="3"/>
</p:tagLst>
</file>

<file path=ppt/tags/tag84.xml><?xml version="1.0" encoding="utf-8"?>
<p:tagLst xmlns:p="http://schemas.openxmlformats.org/presentationml/2006/main">
  <p:tag name="KSO_WM_TEMPLATE_CATEGORY" val="diagram"/>
  <p:tag name="KSO_WM_TEMPLATE_INDEX" val="20185475"/>
  <p:tag name="KSO_WM_UNIT_TYPE" val="a"/>
  <p:tag name="KSO_WM_UNIT_INDEX" val="1"/>
  <p:tag name="KSO_WM_UNIT_ID" val="diagram20185475_1*a*1"/>
  <p:tag name="KSO_WM_UNIT_LAYERLEVEL" val="1"/>
  <p:tag name="KSO_WM_UNIT_VALUE" val="17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ADD YOUR TITLE HERE"/>
</p:tagLst>
</file>

<file path=ppt/tags/tag85.xml><?xml version="1.0" encoding="utf-8"?>
<p:tagLst xmlns:p="http://schemas.openxmlformats.org/presentationml/2006/main">
  <p:tag name="KSO_WM_UNIT_LAYERLEVEL" val="1"/>
  <p:tag name="KSO_WM_UNIT_VALUE" val="1711*844"/>
  <p:tag name="KSO_WM_UNIT_HIGHLIGHT" val="0"/>
  <p:tag name="KSO_WM_UNIT_COMPATIBLE" val="0"/>
  <p:tag name="KSO_WM_UNIT_CLEAR" val="0"/>
  <p:tag name="KSO_WM_TAG_VERSION" val="1.0"/>
  <p:tag name="KSO_WM_BEAUTIFY_FLAG" val="#wm#"/>
  <p:tag name="KSO_WM_UNIT_TYPE" val="i"/>
  <p:tag name="KSO_WM_UNIT_ID" val="diagram30177724_1*i*1"/>
  <p:tag name="KSO_WM_TEMPLATE_CATEGORY" val="diagram"/>
  <p:tag name="KSO_WM_TEMPLATE_INDEX" val="30177724"/>
  <p:tag name="KSO_WM_UNIT_INDEX" val="1"/>
</p:tagLst>
</file>

<file path=ppt/tags/tag8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5376_1*i*9"/>
  <p:tag name="KSO_WM_TEMPLATE_CATEGORY" val="diagram"/>
  <p:tag name="KSO_WM_TEMPLATE_INDEX" val="20185376"/>
  <p:tag name="KSO_WM_UNIT_INDEX" val="9"/>
</p:tagLst>
</file>

<file path=ppt/tags/tag87.xml><?xml version="1.0" encoding="utf-8"?>
<p:tagLst xmlns:p="http://schemas.openxmlformats.org/presentationml/2006/main">
  <p:tag name="KSO_WM_TEMPLATE_CATEGORY" val="custom"/>
  <p:tag name="KSO_WM_TEMPLATE_INDEX" val="20185036"/>
  <p:tag name="KSO_WM_TAG_VERSION" val="1.0"/>
  <p:tag name="KSO_WM_SLIDE_ID" val="diagram20185475_1"/>
  <p:tag name="KSO_WM_SLIDE_INDEX" val="1"/>
  <p:tag name="KSO_WM_SLIDE_ITEM_CNT" val="5"/>
  <p:tag name="KSO_WM_SLIDE_LAYOUT" val="a_f_d_b"/>
  <p:tag name="KSO_WM_SLIDE_LAYOUT_CNT" val="1_2_3_1"/>
  <p:tag name="KSO_WM_SLIDE_TYPE" val="text"/>
  <p:tag name="KSO_WM_BEAUTIFY_FLAG" val="#wm#"/>
  <p:tag name="KSO_WM_SLIDE_POSITION" val="69*0"/>
  <p:tag name="KSO_WM_SLIDE_SIZE" val="872*539"/>
  <p:tag name="KSO_WM_SLIDE_SUBTYPE" val="picTxt"/>
</p:tagLst>
</file>

<file path=ppt/tags/tag9.xml><?xml version="1.0" encoding="utf-8"?>
<p:tagLst xmlns:p="http://schemas.openxmlformats.org/presentationml/2006/main">
  <p:tag name="KSO_WM_BEAUTIFY_FLAG" val="#wm#"/>
  <p:tag name="KSO_WM_TEMPLATE_CATEGORY" val="custom"/>
  <p:tag name="KSO_WM_TEMPLATE_INDEX" val="20185036"/>
</p:tagLst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2iel24n">
      <a:majorFont>
        <a:latin typeface="Arial"/>
        <a:ea typeface="SimHei"/>
        <a:cs typeface=""/>
      </a:majorFont>
      <a:minorFont>
        <a:latin typeface="Arial"/>
        <a:ea typeface="Sim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6864</Words>
  <Application>WPS 演示</Application>
  <PresentationFormat>宽屏</PresentationFormat>
  <Paragraphs>1481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7" baseType="lpstr">
      <vt:lpstr>Arial</vt:lpstr>
      <vt:lpstr>宋体</vt:lpstr>
      <vt:lpstr>Wingdings</vt:lpstr>
      <vt:lpstr>方正小标宋简体</vt:lpstr>
      <vt:lpstr>Wingdings</vt:lpstr>
      <vt:lpstr>Calibri</vt:lpstr>
      <vt:lpstr>仿宋_GB2312</vt:lpstr>
      <vt:lpstr>Times New Roman</vt:lpstr>
      <vt:lpstr>等线</vt:lpstr>
      <vt:lpstr>黑体</vt:lpstr>
      <vt:lpstr>微软雅黑</vt:lpstr>
      <vt:lpstr>Arial Unicode MS</vt:lpstr>
      <vt:lpstr>2_Office 主题​​</vt:lpstr>
      <vt:lpstr>  公共租赁住房保障</vt:lpstr>
      <vt:lpstr>公共租赁住房保障范围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     公共租赁住房货币化保障补贴计算方法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20180131</dc:creator>
  <cp:lastModifiedBy>莫莫</cp:lastModifiedBy>
  <cp:revision>61</cp:revision>
  <dcterms:created xsi:type="dcterms:W3CDTF">2018-08-20T02:35:00Z</dcterms:created>
  <dcterms:modified xsi:type="dcterms:W3CDTF">2024-12-23T08:33:34Z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C274899465B34F65BD91DF96E145F02C_13</vt:lpwstr>
  </property>
</Properties>
</file>